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80" r:id="rId1"/>
  </p:sldMasterIdLst>
  <p:sldIdLst>
    <p:sldId id="292" r:id="rId2"/>
    <p:sldId id="293" r:id="rId3"/>
    <p:sldId id="259" r:id="rId4"/>
    <p:sldId id="294" r:id="rId5"/>
    <p:sldId id="260" r:id="rId6"/>
    <p:sldId id="282" r:id="rId7"/>
    <p:sldId id="284" r:id="rId8"/>
    <p:sldId id="295" r:id="rId9"/>
    <p:sldId id="296" r:id="rId10"/>
    <p:sldId id="291" r:id="rId11"/>
    <p:sldId id="298" r:id="rId12"/>
    <p:sldId id="299" r:id="rId13"/>
    <p:sldId id="297" r:id="rId14"/>
    <p:sldId id="280" r:id="rId15"/>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FECB4D8-DB02-4DC6-A0A2-4F2EBAE1DC90}" styleName="Средний стиль 1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Светлый стиль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91398" autoAdjust="0"/>
  </p:normalViewPr>
  <p:slideViewPr>
    <p:cSldViewPr>
      <p:cViewPr>
        <p:scale>
          <a:sx n="75" d="100"/>
          <a:sy n="75" d="100"/>
        </p:scale>
        <p:origin x="-127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6775663458734344"/>
          <c:y val="4.4057617797775318E-2"/>
          <c:w val="0.58501075386410029"/>
          <c:h val="0.80809867516560463"/>
        </c:manualLayout>
      </c:layout>
      <c:bar3DChart>
        <c:barDir val="col"/>
        <c:grouping val="clustered"/>
        <c:varyColors val="0"/>
        <c:ser>
          <c:idx val="0"/>
          <c:order val="0"/>
          <c:tx>
            <c:strRef>
              <c:f>Лист1!$B$1</c:f>
              <c:strCache>
                <c:ptCount val="1"/>
                <c:pt idx="0">
                  <c:v>Өткізуден түскен түсім</c:v>
                </c:pt>
              </c:strCache>
            </c:strRef>
          </c:tx>
          <c:invertIfNegative val="0"/>
          <c:dLbls>
            <c:dLbl>
              <c:idx val="0"/>
              <c:layout>
                <c:manualLayout>
                  <c:x val="4.6296296296296328E-3"/>
                  <c:y val="0.2301587301587302"/>
                </c:manualLayout>
              </c:layout>
              <c:showLegendKey val="0"/>
              <c:showVal val="1"/>
              <c:showCatName val="0"/>
              <c:showSerName val="0"/>
              <c:showPercent val="0"/>
              <c:showBubbleSize val="0"/>
            </c:dLbl>
            <c:dLbl>
              <c:idx val="1"/>
              <c:layout>
                <c:manualLayout>
                  <c:x val="2.3148148148148147E-3"/>
                  <c:y val="0.24206349206349231"/>
                </c:manualLayout>
              </c:layout>
              <c:showLegendKey val="0"/>
              <c:showVal val="1"/>
              <c:showCatName val="0"/>
              <c:showSerName val="0"/>
              <c:showPercent val="0"/>
              <c:showBubbleSize val="0"/>
            </c:dLbl>
            <c:txPr>
              <a:bodyPr rot="-5400000" vert="horz" anchor="ctr" anchorCtr="0"/>
              <a:lstStyle/>
              <a:p>
                <a:pPr>
                  <a:defRPr/>
                </a:pPr>
                <a:endParaRPr lang="ru-RU"/>
              </a:p>
            </c:txPr>
            <c:showLegendKey val="0"/>
            <c:showVal val="1"/>
            <c:showCatName val="0"/>
            <c:showSerName val="0"/>
            <c:showPercent val="0"/>
            <c:showBubbleSize val="0"/>
            <c:showLeaderLines val="0"/>
          </c:dLbls>
          <c:cat>
            <c:strRef>
              <c:f>Лист1!$A$2:$A$3</c:f>
              <c:strCache>
                <c:ptCount val="2"/>
                <c:pt idx="0">
                  <c:v>ФИФО әдісі</c:v>
                </c:pt>
                <c:pt idx="1">
                  <c:v>Орташа алынған құны әдісі</c:v>
                </c:pt>
              </c:strCache>
            </c:strRef>
          </c:cat>
          <c:val>
            <c:numRef>
              <c:f>Лист1!$B$2:$B$3</c:f>
              <c:numCache>
                <c:formatCode>General</c:formatCode>
                <c:ptCount val="2"/>
                <c:pt idx="0">
                  <c:v>1931660</c:v>
                </c:pt>
                <c:pt idx="1">
                  <c:v>1931660</c:v>
                </c:pt>
              </c:numCache>
            </c:numRef>
          </c:val>
        </c:ser>
        <c:ser>
          <c:idx val="1"/>
          <c:order val="1"/>
          <c:tx>
            <c:strRef>
              <c:f>Лист1!$C$1</c:f>
              <c:strCache>
                <c:ptCount val="1"/>
                <c:pt idx="0">
                  <c:v>Кезең соңындағы қорлардың құны</c:v>
                </c:pt>
              </c:strCache>
            </c:strRef>
          </c:tx>
          <c:invertIfNegative val="0"/>
          <c:dLbls>
            <c:txPr>
              <a:bodyPr rot="-5400000" vert="horz"/>
              <a:lstStyle/>
              <a:p>
                <a:pPr>
                  <a:defRPr/>
                </a:pPr>
                <a:endParaRPr lang="ru-RU"/>
              </a:p>
            </c:txPr>
            <c:showLegendKey val="0"/>
            <c:showVal val="1"/>
            <c:showCatName val="0"/>
            <c:showSerName val="0"/>
            <c:showPercent val="0"/>
            <c:showBubbleSize val="0"/>
            <c:showLeaderLines val="0"/>
          </c:dLbls>
          <c:cat>
            <c:strRef>
              <c:f>Лист1!$A$2:$A$3</c:f>
              <c:strCache>
                <c:ptCount val="2"/>
                <c:pt idx="0">
                  <c:v>ФИФО әдісі</c:v>
                </c:pt>
                <c:pt idx="1">
                  <c:v>Орташа алынған құны әдісі</c:v>
                </c:pt>
              </c:strCache>
            </c:strRef>
          </c:cat>
          <c:val>
            <c:numRef>
              <c:f>Лист1!$C$2:$C$3</c:f>
              <c:numCache>
                <c:formatCode>General</c:formatCode>
                <c:ptCount val="2"/>
                <c:pt idx="0">
                  <c:v>868550</c:v>
                </c:pt>
                <c:pt idx="1">
                  <c:v>765982.5</c:v>
                </c:pt>
              </c:numCache>
            </c:numRef>
          </c:val>
        </c:ser>
        <c:ser>
          <c:idx val="2"/>
          <c:order val="2"/>
          <c:tx>
            <c:strRef>
              <c:f>Лист1!$D$1</c:f>
              <c:strCache>
                <c:ptCount val="1"/>
                <c:pt idx="0">
                  <c:v>Жұмсалған қорлардың өзіндік құны</c:v>
                </c:pt>
              </c:strCache>
            </c:strRef>
          </c:tx>
          <c:invertIfNegative val="0"/>
          <c:dLbls>
            <c:dLbl>
              <c:idx val="0"/>
              <c:layout>
                <c:manualLayout>
                  <c:x val="1.1574074074074073E-2"/>
                  <c:y val="0.25"/>
                </c:manualLayout>
              </c:layout>
              <c:showLegendKey val="0"/>
              <c:showVal val="1"/>
              <c:showCatName val="0"/>
              <c:showSerName val="0"/>
              <c:showPercent val="0"/>
              <c:showBubbleSize val="0"/>
            </c:dLbl>
            <c:dLbl>
              <c:idx val="1"/>
              <c:layout>
                <c:manualLayout>
                  <c:x val="6.9444444444444501E-3"/>
                  <c:y val="0.17857142857142877"/>
                </c:manualLayout>
              </c:layout>
              <c:showLegendKey val="0"/>
              <c:showVal val="1"/>
              <c:showCatName val="0"/>
              <c:showSerName val="0"/>
              <c:showPercent val="0"/>
              <c:showBubbleSize val="0"/>
            </c:dLbl>
            <c:txPr>
              <a:bodyPr rot="-5400000" vert="horz"/>
              <a:lstStyle/>
              <a:p>
                <a:pPr>
                  <a:defRPr/>
                </a:pPr>
                <a:endParaRPr lang="ru-RU"/>
              </a:p>
            </c:txPr>
            <c:showLegendKey val="0"/>
            <c:showVal val="1"/>
            <c:showCatName val="0"/>
            <c:showSerName val="0"/>
            <c:showPercent val="0"/>
            <c:showBubbleSize val="0"/>
            <c:showLeaderLines val="0"/>
          </c:dLbls>
          <c:cat>
            <c:strRef>
              <c:f>Лист1!$A$2:$A$3</c:f>
              <c:strCache>
                <c:ptCount val="2"/>
                <c:pt idx="0">
                  <c:v>ФИФО әдісі</c:v>
                </c:pt>
                <c:pt idx="1">
                  <c:v>Орташа алынған құны әдісі</c:v>
                </c:pt>
              </c:strCache>
            </c:strRef>
          </c:cat>
          <c:val>
            <c:numRef>
              <c:f>Лист1!$D$2:$D$3</c:f>
              <c:numCache>
                <c:formatCode>General</c:formatCode>
                <c:ptCount val="2"/>
                <c:pt idx="0">
                  <c:v>1820441</c:v>
                </c:pt>
                <c:pt idx="1">
                  <c:v>1830698.175</c:v>
                </c:pt>
              </c:numCache>
            </c:numRef>
          </c:val>
        </c:ser>
        <c:ser>
          <c:idx val="3"/>
          <c:order val="3"/>
          <c:tx>
            <c:strRef>
              <c:f>Лист1!$E$1</c:f>
              <c:strCache>
                <c:ptCount val="1"/>
                <c:pt idx="0">
                  <c:v>Жалпы пайда</c:v>
                </c:pt>
              </c:strCache>
            </c:strRef>
          </c:tx>
          <c:invertIfNegative val="0"/>
          <c:dLbls>
            <c:dLbl>
              <c:idx val="0"/>
              <c:layout>
                <c:manualLayout>
                  <c:x val="9.2592592592592744E-3"/>
                  <c:y val="0.2380952380952383"/>
                </c:manualLayout>
              </c:layout>
              <c:showLegendKey val="0"/>
              <c:showVal val="1"/>
              <c:showCatName val="0"/>
              <c:showSerName val="0"/>
              <c:showPercent val="0"/>
              <c:showBubbleSize val="0"/>
            </c:dLbl>
            <c:dLbl>
              <c:idx val="1"/>
              <c:layout>
                <c:manualLayout>
                  <c:x val="4.6296296296296328E-3"/>
                  <c:y val="0.17857142857142877"/>
                </c:manualLayout>
              </c:layout>
              <c:showLegendKey val="0"/>
              <c:showVal val="1"/>
              <c:showCatName val="0"/>
              <c:showSerName val="0"/>
              <c:showPercent val="0"/>
              <c:showBubbleSize val="0"/>
            </c:dLbl>
            <c:txPr>
              <a:bodyPr rot="-5400000" vert="horz"/>
              <a:lstStyle/>
              <a:p>
                <a:pPr>
                  <a:defRPr/>
                </a:pPr>
                <a:endParaRPr lang="ru-RU"/>
              </a:p>
            </c:txPr>
            <c:showLegendKey val="0"/>
            <c:showVal val="1"/>
            <c:showCatName val="0"/>
            <c:showSerName val="0"/>
            <c:showPercent val="0"/>
            <c:showBubbleSize val="0"/>
            <c:showLeaderLines val="0"/>
          </c:dLbls>
          <c:cat>
            <c:strRef>
              <c:f>Лист1!$A$2:$A$3</c:f>
              <c:strCache>
                <c:ptCount val="2"/>
                <c:pt idx="0">
                  <c:v>ФИФО әдісі</c:v>
                </c:pt>
                <c:pt idx="1">
                  <c:v>Орташа алынған құны әдісі</c:v>
                </c:pt>
              </c:strCache>
            </c:strRef>
          </c:cat>
          <c:val>
            <c:numRef>
              <c:f>Лист1!$E$2:$E$3</c:f>
              <c:numCache>
                <c:formatCode>General</c:formatCode>
                <c:ptCount val="2"/>
                <c:pt idx="0">
                  <c:v>1913455.59</c:v>
                </c:pt>
                <c:pt idx="1">
                  <c:v>1913353.0181999998</c:v>
                </c:pt>
              </c:numCache>
            </c:numRef>
          </c:val>
        </c:ser>
        <c:dLbls>
          <c:showLegendKey val="0"/>
          <c:showVal val="0"/>
          <c:showCatName val="0"/>
          <c:showSerName val="0"/>
          <c:showPercent val="0"/>
          <c:showBubbleSize val="0"/>
        </c:dLbls>
        <c:gapWidth val="300"/>
        <c:shape val="cylinder"/>
        <c:axId val="228303616"/>
        <c:axId val="228305152"/>
        <c:axId val="0"/>
      </c:bar3DChart>
      <c:catAx>
        <c:axId val="228303616"/>
        <c:scaling>
          <c:orientation val="minMax"/>
        </c:scaling>
        <c:delete val="0"/>
        <c:axPos val="b"/>
        <c:majorTickMark val="none"/>
        <c:minorTickMark val="none"/>
        <c:tickLblPos val="nextTo"/>
        <c:crossAx val="228305152"/>
        <c:crosses val="autoZero"/>
        <c:auto val="1"/>
        <c:lblAlgn val="ctr"/>
        <c:lblOffset val="100"/>
        <c:noMultiLvlLbl val="0"/>
      </c:catAx>
      <c:valAx>
        <c:axId val="228305152"/>
        <c:scaling>
          <c:orientation val="minMax"/>
        </c:scaling>
        <c:delete val="0"/>
        <c:axPos val="l"/>
        <c:majorGridlines/>
        <c:minorGridlines/>
        <c:title>
          <c:tx>
            <c:rich>
              <a:bodyPr/>
              <a:lstStyle/>
              <a:p>
                <a:pPr>
                  <a:defRPr/>
                </a:pPr>
                <a:r>
                  <a:rPr lang="ru-RU"/>
                  <a:t>мың.теңге</a:t>
                </a:r>
              </a:p>
            </c:rich>
          </c:tx>
          <c:layout/>
          <c:overlay val="0"/>
        </c:title>
        <c:numFmt formatCode="General" sourceLinked="1"/>
        <c:majorTickMark val="out"/>
        <c:minorTickMark val="none"/>
        <c:tickLblPos val="nextTo"/>
        <c:crossAx val="228303616"/>
        <c:crosses val="autoZero"/>
        <c:crossBetween val="between"/>
      </c:valAx>
    </c:plotArea>
    <c:legend>
      <c:legendPos val="r"/>
      <c:layout>
        <c:manualLayout>
          <c:xMode val="edge"/>
          <c:yMode val="edge"/>
          <c:x val="0.778230351414407"/>
          <c:y val="0.14154105736782924"/>
          <c:w val="0.20788075969670458"/>
          <c:h val="0.67723534558180265"/>
        </c:manualLayout>
      </c:layout>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8F72C1-175F-46A3-B40D-13207A61E695}" type="doc">
      <dgm:prSet loTypeId="urn:microsoft.com/office/officeart/2005/8/layout/hProcess4" loCatId="process" qsTypeId="urn:microsoft.com/office/officeart/2005/8/quickstyle/simple5" qsCatId="simple" csTypeId="urn:microsoft.com/office/officeart/2005/8/colors/colorful2" csCatId="colorful" phldr="1"/>
      <dgm:spPr/>
      <dgm:t>
        <a:bodyPr/>
        <a:lstStyle/>
        <a:p>
          <a:endParaRPr lang="ru-RU"/>
        </a:p>
      </dgm:t>
    </dgm:pt>
    <dgm:pt modelId="{FC8E7302-A2F0-47B8-9C4D-CC578D1D4856}">
      <dgm:prSet phldrT="[Текст]" custT="1"/>
      <dgm:spPr/>
      <dgm:t>
        <a:bodyPr/>
        <a:lstStyle/>
        <a:p>
          <a:r>
            <a:rPr lang="kk-KZ" sz="2400" b="1" dirty="0" smtClean="0">
              <a:solidFill>
                <a:srgbClr val="7030A0"/>
              </a:solidFill>
            </a:rPr>
            <a:t>1</a:t>
          </a:r>
          <a:endParaRPr lang="ru-RU" sz="2400" b="1" dirty="0">
            <a:solidFill>
              <a:srgbClr val="7030A0"/>
            </a:solidFill>
          </a:endParaRPr>
        </a:p>
      </dgm:t>
    </dgm:pt>
    <dgm:pt modelId="{F7C4E028-7BAA-4145-A9A7-34524FDEF093}" type="parTrans" cxnId="{FA1E6DC5-D5D1-4D8A-89B7-F5CCC1BEAE14}">
      <dgm:prSet/>
      <dgm:spPr/>
      <dgm:t>
        <a:bodyPr/>
        <a:lstStyle/>
        <a:p>
          <a:endParaRPr lang="ru-RU"/>
        </a:p>
      </dgm:t>
    </dgm:pt>
    <dgm:pt modelId="{4598FCC3-58AB-492A-B387-21D283644AA6}" type="sibTrans" cxnId="{FA1E6DC5-D5D1-4D8A-89B7-F5CCC1BEAE14}">
      <dgm:prSet/>
      <dgm:spPr/>
      <dgm:t>
        <a:bodyPr/>
        <a:lstStyle/>
        <a:p>
          <a:endParaRPr lang="ru-RU"/>
        </a:p>
      </dgm:t>
    </dgm:pt>
    <dgm:pt modelId="{0511DB03-0DC0-4C6C-8BB9-31C2BE2CF6FB}">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1400" dirty="0" smtClean="0"/>
            <a:t>шикізат қорлары, материалдар, сатып алынған жартылай фабрикаттар мен кешендік бұйымдар, отын, ыдыс, ыдыстық материалдар, қосалқы бөлшектер және өндірісте немесе жұмыстарды, қызметтерді орындау кезінде пайдалануға арналған өзге материалдар;</a:t>
          </a:r>
          <a:endParaRPr lang="ru-RU" sz="1400" dirty="0"/>
        </a:p>
      </dgm:t>
    </dgm:pt>
    <dgm:pt modelId="{A404C4D2-3634-41C4-A9B5-C7CE1FB342E0}" type="parTrans" cxnId="{CBC3AF49-1FE9-43C5-86E0-8F8F213A3A94}">
      <dgm:prSet/>
      <dgm:spPr/>
      <dgm:t>
        <a:bodyPr/>
        <a:lstStyle/>
        <a:p>
          <a:endParaRPr lang="ru-RU"/>
        </a:p>
      </dgm:t>
    </dgm:pt>
    <dgm:pt modelId="{53332779-F7F8-45AD-90D5-17D65232666F}" type="sibTrans" cxnId="{CBC3AF49-1FE9-43C5-86E0-8F8F213A3A94}">
      <dgm:prSet/>
      <dgm:spPr/>
      <dgm:t>
        <a:bodyPr/>
        <a:lstStyle/>
        <a:p>
          <a:endParaRPr lang="ru-RU"/>
        </a:p>
      </dgm:t>
    </dgm:pt>
    <dgm:pt modelId="{A4801560-2B81-496A-B68D-A788654500A2}">
      <dgm:prSet phldrT="[Текст]" custT="1">
        <dgm:style>
          <a:lnRef idx="1">
            <a:schemeClr val="accent1"/>
          </a:lnRef>
          <a:fillRef idx="3">
            <a:schemeClr val="accent1"/>
          </a:fillRef>
          <a:effectRef idx="2">
            <a:schemeClr val="accent1"/>
          </a:effectRef>
          <a:fontRef idx="minor">
            <a:schemeClr val="lt1"/>
          </a:fontRef>
        </dgm:style>
      </dgm:prSet>
      <dgm:spPr/>
      <dgm:t>
        <a:bodyPr/>
        <a:lstStyle/>
        <a:p>
          <a:r>
            <a:rPr lang="kk-KZ" sz="2400" b="1" dirty="0" smtClean="0">
              <a:solidFill>
                <a:srgbClr val="7030A0"/>
              </a:solidFill>
            </a:rPr>
            <a:t>2</a:t>
          </a:r>
          <a:endParaRPr lang="ru-RU" sz="2400" b="1" dirty="0">
            <a:solidFill>
              <a:srgbClr val="7030A0"/>
            </a:solidFill>
          </a:endParaRPr>
        </a:p>
      </dgm:t>
    </dgm:pt>
    <dgm:pt modelId="{D666F4A4-157A-437C-9FF5-2D4717129E0B}" type="parTrans" cxnId="{50E2C523-C9D8-4380-8291-714C46ED8BFC}">
      <dgm:prSet/>
      <dgm:spPr/>
      <dgm:t>
        <a:bodyPr/>
        <a:lstStyle/>
        <a:p>
          <a:endParaRPr lang="ru-RU"/>
        </a:p>
      </dgm:t>
    </dgm:pt>
    <dgm:pt modelId="{FCD9FA91-BC09-4438-8DD9-83F86DD4D58B}" type="sibTrans" cxnId="{50E2C523-C9D8-4380-8291-714C46ED8BFC}">
      <dgm:prSet/>
      <dgm:spPr>
        <a:ln w="76200"/>
      </dgm:spPr>
      <dgm:t>
        <a:bodyPr/>
        <a:lstStyle/>
        <a:p>
          <a:endParaRPr lang="ru-RU">
            <a:ln w="76200">
              <a:solidFill>
                <a:schemeClr val="tx1"/>
              </a:solidFill>
            </a:ln>
          </a:endParaRPr>
        </a:p>
      </dgm:t>
    </dgm:pt>
    <dgm:pt modelId="{DE2CACEE-5652-4516-90DA-6AA58215C268}">
      <dgm:prSet phldrT="[Текст]" custT="1"/>
      <dgm:spPr/>
      <dgm:t>
        <a:bodyPr/>
        <a:lstStyle/>
        <a:p>
          <a:r>
            <a:rPr lang="kk-KZ" sz="2400" b="1" dirty="0" smtClean="0">
              <a:solidFill>
                <a:srgbClr val="7030A0"/>
              </a:solidFill>
            </a:rPr>
            <a:t>3</a:t>
          </a:r>
          <a:endParaRPr lang="ru-RU" sz="2400" b="1" dirty="0">
            <a:solidFill>
              <a:srgbClr val="7030A0"/>
            </a:solidFill>
          </a:endParaRPr>
        </a:p>
      </dgm:t>
    </dgm:pt>
    <dgm:pt modelId="{9143C779-1C16-41D7-808E-2412ABC629D9}" type="parTrans" cxnId="{5680028F-63DB-46EA-867E-9B0F2960173F}">
      <dgm:prSet/>
      <dgm:spPr/>
      <dgm:t>
        <a:bodyPr/>
        <a:lstStyle/>
        <a:p>
          <a:endParaRPr lang="ru-RU"/>
        </a:p>
      </dgm:t>
    </dgm:pt>
    <dgm:pt modelId="{0253EF00-BA2F-4786-B938-BAE9235440F4}" type="sibTrans" cxnId="{5680028F-63DB-46EA-867E-9B0F2960173F}">
      <dgm:prSet/>
      <dgm:spPr/>
      <dgm:t>
        <a:bodyPr/>
        <a:lstStyle/>
        <a:p>
          <a:endParaRPr lang="ru-RU"/>
        </a:p>
      </dgm:t>
    </dgm:pt>
    <dgm:pt modelId="{16027BC4-3722-4E2E-8B8E-58C6036F6CC6}">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1600" dirty="0" smtClean="0"/>
            <a:t>субъектінің қызмет барысында сатуға арналған дайын өнім, тауар түріндегі активтер</a:t>
          </a:r>
          <a:endParaRPr lang="ru-RU" sz="1600" dirty="0"/>
        </a:p>
      </dgm:t>
    </dgm:pt>
    <dgm:pt modelId="{4C88CDDF-758A-4A23-8289-F621327C3CDB}" type="parTrans" cxnId="{F02EDE79-B15B-473F-9FB5-1A8CFFB1C60D}">
      <dgm:prSet/>
      <dgm:spPr/>
      <dgm:t>
        <a:bodyPr/>
        <a:lstStyle/>
        <a:p>
          <a:endParaRPr lang="ru-RU"/>
        </a:p>
      </dgm:t>
    </dgm:pt>
    <dgm:pt modelId="{1DADFFAE-5795-472F-A898-264D14B75EB4}" type="sibTrans" cxnId="{F02EDE79-B15B-473F-9FB5-1A8CFFB1C60D}">
      <dgm:prSet/>
      <dgm:spPr/>
      <dgm:t>
        <a:bodyPr/>
        <a:lstStyle/>
        <a:p>
          <a:endParaRPr lang="ru-RU"/>
        </a:p>
      </dgm:t>
    </dgm:pt>
    <dgm:pt modelId="{F5697B4A-41A9-4459-8175-03731D4525A7}">
      <dgm:prSet custT="1">
        <dgm:style>
          <a:lnRef idx="1">
            <a:schemeClr val="accent1"/>
          </a:lnRef>
          <a:fillRef idx="2">
            <a:schemeClr val="accent1"/>
          </a:fillRef>
          <a:effectRef idx="1">
            <a:schemeClr val="accent1"/>
          </a:effectRef>
          <a:fontRef idx="minor">
            <a:schemeClr val="dk1"/>
          </a:fontRef>
        </dgm:style>
      </dgm:prSet>
      <dgm:spPr/>
      <dgm:t>
        <a:bodyPr/>
        <a:lstStyle/>
        <a:p>
          <a:r>
            <a:rPr lang="kk-KZ" sz="1600" dirty="0" smtClean="0"/>
            <a:t>аяқталмаған өндіріс</a:t>
          </a:r>
          <a:endParaRPr lang="ru-RU" sz="1600" dirty="0"/>
        </a:p>
      </dgm:t>
    </dgm:pt>
    <dgm:pt modelId="{AE743767-6845-4074-BE83-179AB996BB0A}" type="parTrans" cxnId="{5AA6AC7B-6A97-457E-BD66-E2D416B4BD7F}">
      <dgm:prSet/>
      <dgm:spPr/>
      <dgm:t>
        <a:bodyPr/>
        <a:lstStyle/>
        <a:p>
          <a:endParaRPr lang="ru-RU"/>
        </a:p>
      </dgm:t>
    </dgm:pt>
    <dgm:pt modelId="{3E0D7E8E-BA64-4B55-A5ED-78293944BC89}" type="sibTrans" cxnId="{5AA6AC7B-6A97-457E-BD66-E2D416B4BD7F}">
      <dgm:prSet/>
      <dgm:spPr/>
      <dgm:t>
        <a:bodyPr/>
        <a:lstStyle/>
        <a:p>
          <a:endParaRPr lang="ru-RU"/>
        </a:p>
      </dgm:t>
    </dgm:pt>
    <dgm:pt modelId="{F07E58DD-6166-4B1B-AA21-1D32B86FAFF9}" type="pres">
      <dgm:prSet presAssocID="{D68F72C1-175F-46A3-B40D-13207A61E695}" presName="Name0" presStyleCnt="0">
        <dgm:presLayoutVars>
          <dgm:dir/>
          <dgm:animLvl val="lvl"/>
          <dgm:resizeHandles val="exact"/>
        </dgm:presLayoutVars>
      </dgm:prSet>
      <dgm:spPr/>
      <dgm:t>
        <a:bodyPr/>
        <a:lstStyle/>
        <a:p>
          <a:endParaRPr lang="ru-RU"/>
        </a:p>
      </dgm:t>
    </dgm:pt>
    <dgm:pt modelId="{82A1215C-A26A-432A-980D-9D79DA82CA29}" type="pres">
      <dgm:prSet presAssocID="{D68F72C1-175F-46A3-B40D-13207A61E695}" presName="tSp" presStyleCnt="0"/>
      <dgm:spPr/>
    </dgm:pt>
    <dgm:pt modelId="{CE714D34-0F74-4C8F-BD95-F7045984D1E8}" type="pres">
      <dgm:prSet presAssocID="{D68F72C1-175F-46A3-B40D-13207A61E695}" presName="bSp" presStyleCnt="0"/>
      <dgm:spPr/>
    </dgm:pt>
    <dgm:pt modelId="{4C3BCEB5-16F8-4B6E-A912-AA9552619880}" type="pres">
      <dgm:prSet presAssocID="{D68F72C1-175F-46A3-B40D-13207A61E695}" presName="process" presStyleCnt="0"/>
      <dgm:spPr/>
    </dgm:pt>
    <dgm:pt modelId="{42FED342-5E18-4346-8C3E-D829DD596175}" type="pres">
      <dgm:prSet presAssocID="{FC8E7302-A2F0-47B8-9C4D-CC578D1D4856}" presName="composite1" presStyleCnt="0"/>
      <dgm:spPr/>
    </dgm:pt>
    <dgm:pt modelId="{B807A7A7-93A3-4BC6-9A1E-6175BC005233}" type="pres">
      <dgm:prSet presAssocID="{FC8E7302-A2F0-47B8-9C4D-CC578D1D4856}" presName="dummyNode1" presStyleLbl="node1" presStyleIdx="0" presStyleCnt="3"/>
      <dgm:spPr/>
    </dgm:pt>
    <dgm:pt modelId="{A6E8509E-12A2-44BF-96D1-A9E221590513}" type="pres">
      <dgm:prSet presAssocID="{FC8E7302-A2F0-47B8-9C4D-CC578D1D4856}" presName="childNode1" presStyleLbl="bgAcc1" presStyleIdx="0" presStyleCnt="3" custScaleX="130780" custScaleY="140376" custLinFactNeighborX="3664" custLinFactNeighborY="-10581">
        <dgm:presLayoutVars>
          <dgm:bulletEnabled val="1"/>
        </dgm:presLayoutVars>
      </dgm:prSet>
      <dgm:spPr/>
      <dgm:t>
        <a:bodyPr/>
        <a:lstStyle/>
        <a:p>
          <a:endParaRPr lang="ru-RU"/>
        </a:p>
      </dgm:t>
    </dgm:pt>
    <dgm:pt modelId="{D7CCEDB4-12E9-495D-8986-9F1A2182D506}" type="pres">
      <dgm:prSet presAssocID="{FC8E7302-A2F0-47B8-9C4D-CC578D1D4856}" presName="childNode1tx" presStyleLbl="bgAcc1" presStyleIdx="0" presStyleCnt="3">
        <dgm:presLayoutVars>
          <dgm:bulletEnabled val="1"/>
        </dgm:presLayoutVars>
      </dgm:prSet>
      <dgm:spPr/>
      <dgm:t>
        <a:bodyPr/>
        <a:lstStyle/>
        <a:p>
          <a:endParaRPr lang="ru-RU"/>
        </a:p>
      </dgm:t>
    </dgm:pt>
    <dgm:pt modelId="{A66FA53A-A992-4605-8206-C6EC82D20FD3}" type="pres">
      <dgm:prSet presAssocID="{FC8E7302-A2F0-47B8-9C4D-CC578D1D4856}" presName="parentNode1" presStyleLbl="node1" presStyleIdx="0" presStyleCnt="3" custLinFactNeighborX="11830" custLinFactNeighborY="39422">
        <dgm:presLayoutVars>
          <dgm:chMax val="1"/>
          <dgm:bulletEnabled val="1"/>
        </dgm:presLayoutVars>
      </dgm:prSet>
      <dgm:spPr/>
      <dgm:t>
        <a:bodyPr/>
        <a:lstStyle/>
        <a:p>
          <a:endParaRPr lang="ru-RU"/>
        </a:p>
      </dgm:t>
    </dgm:pt>
    <dgm:pt modelId="{44E6CB56-69F5-4980-8EE6-FAC3664F6A37}" type="pres">
      <dgm:prSet presAssocID="{FC8E7302-A2F0-47B8-9C4D-CC578D1D4856}" presName="connSite1" presStyleCnt="0"/>
      <dgm:spPr/>
    </dgm:pt>
    <dgm:pt modelId="{12331889-DEE7-4F61-AD50-030D10C69F97}" type="pres">
      <dgm:prSet presAssocID="{4598FCC3-58AB-492A-B387-21D283644AA6}" presName="Name9" presStyleLbl="sibTrans2D1" presStyleIdx="0" presStyleCnt="2"/>
      <dgm:spPr/>
      <dgm:t>
        <a:bodyPr/>
        <a:lstStyle/>
        <a:p>
          <a:endParaRPr lang="ru-RU"/>
        </a:p>
      </dgm:t>
    </dgm:pt>
    <dgm:pt modelId="{2301FC60-418D-4BDF-BBE2-6BB641C1A0E0}" type="pres">
      <dgm:prSet presAssocID="{A4801560-2B81-496A-B68D-A788654500A2}" presName="composite2" presStyleCnt="0"/>
      <dgm:spPr/>
    </dgm:pt>
    <dgm:pt modelId="{27714FA9-DFCB-461E-98B0-49C6605C0EE7}" type="pres">
      <dgm:prSet presAssocID="{A4801560-2B81-496A-B68D-A788654500A2}" presName="dummyNode2" presStyleLbl="node1" presStyleIdx="0" presStyleCnt="3"/>
      <dgm:spPr/>
    </dgm:pt>
    <dgm:pt modelId="{9D23D624-6ED4-462D-B534-A5A3791DB394}" type="pres">
      <dgm:prSet presAssocID="{A4801560-2B81-496A-B68D-A788654500A2}" presName="childNode2" presStyleLbl="bgAcc1" presStyleIdx="1" presStyleCnt="3" custScaleX="96312" custScaleY="99427" custLinFactNeighborX="11582" custLinFactNeighborY="20689">
        <dgm:presLayoutVars>
          <dgm:bulletEnabled val="1"/>
        </dgm:presLayoutVars>
      </dgm:prSet>
      <dgm:spPr/>
      <dgm:t>
        <a:bodyPr/>
        <a:lstStyle/>
        <a:p>
          <a:endParaRPr lang="ru-RU"/>
        </a:p>
      </dgm:t>
    </dgm:pt>
    <dgm:pt modelId="{B71F993B-7DDA-4A8C-AF6B-9337F4DDFDB6}" type="pres">
      <dgm:prSet presAssocID="{A4801560-2B81-496A-B68D-A788654500A2}" presName="childNode2tx" presStyleLbl="bgAcc1" presStyleIdx="1" presStyleCnt="3">
        <dgm:presLayoutVars>
          <dgm:bulletEnabled val="1"/>
        </dgm:presLayoutVars>
      </dgm:prSet>
      <dgm:spPr/>
      <dgm:t>
        <a:bodyPr/>
        <a:lstStyle/>
        <a:p>
          <a:endParaRPr lang="ru-RU"/>
        </a:p>
      </dgm:t>
    </dgm:pt>
    <dgm:pt modelId="{A5B4DDCD-1262-4A97-847F-0B910BA9917D}" type="pres">
      <dgm:prSet presAssocID="{A4801560-2B81-496A-B68D-A788654500A2}" presName="parentNode2" presStyleLbl="node1" presStyleIdx="1" presStyleCnt="3" custLinFactNeighborX="-6048" custLinFactNeighborY="-7483">
        <dgm:presLayoutVars>
          <dgm:chMax val="0"/>
          <dgm:bulletEnabled val="1"/>
        </dgm:presLayoutVars>
      </dgm:prSet>
      <dgm:spPr/>
      <dgm:t>
        <a:bodyPr/>
        <a:lstStyle/>
        <a:p>
          <a:endParaRPr lang="ru-RU"/>
        </a:p>
      </dgm:t>
    </dgm:pt>
    <dgm:pt modelId="{1CB5A7A8-6707-4B4F-8A13-11A30A07BBE5}" type="pres">
      <dgm:prSet presAssocID="{A4801560-2B81-496A-B68D-A788654500A2}" presName="connSite2" presStyleCnt="0"/>
      <dgm:spPr/>
    </dgm:pt>
    <dgm:pt modelId="{8C21DE14-441F-4303-B993-63F5071C916A}" type="pres">
      <dgm:prSet presAssocID="{FCD9FA91-BC09-4438-8DD9-83F86DD4D58B}" presName="Name18" presStyleLbl="sibTrans2D1" presStyleIdx="1" presStyleCnt="2"/>
      <dgm:spPr/>
      <dgm:t>
        <a:bodyPr/>
        <a:lstStyle/>
        <a:p>
          <a:endParaRPr lang="ru-RU"/>
        </a:p>
      </dgm:t>
    </dgm:pt>
    <dgm:pt modelId="{9AD0FBF5-1AEC-435D-B3C2-82BC5AEB26AD}" type="pres">
      <dgm:prSet presAssocID="{DE2CACEE-5652-4516-90DA-6AA58215C268}" presName="composite1" presStyleCnt="0"/>
      <dgm:spPr/>
    </dgm:pt>
    <dgm:pt modelId="{8E300507-C384-438A-ADE0-2BB83685400C}" type="pres">
      <dgm:prSet presAssocID="{DE2CACEE-5652-4516-90DA-6AA58215C268}" presName="dummyNode1" presStyleLbl="node1" presStyleIdx="1" presStyleCnt="3"/>
      <dgm:spPr/>
    </dgm:pt>
    <dgm:pt modelId="{824954F9-A714-4DCA-BCA2-A60D29BE3C38}" type="pres">
      <dgm:prSet presAssocID="{DE2CACEE-5652-4516-90DA-6AA58215C268}" presName="childNode1" presStyleLbl="bgAcc1" presStyleIdx="2" presStyleCnt="3" custScaleX="121296" custScaleY="137668">
        <dgm:presLayoutVars>
          <dgm:bulletEnabled val="1"/>
        </dgm:presLayoutVars>
      </dgm:prSet>
      <dgm:spPr/>
      <dgm:t>
        <a:bodyPr/>
        <a:lstStyle/>
        <a:p>
          <a:endParaRPr lang="ru-RU"/>
        </a:p>
      </dgm:t>
    </dgm:pt>
    <dgm:pt modelId="{D6AF2CFC-97D4-49C9-9DBE-AD35BB6156FF}" type="pres">
      <dgm:prSet presAssocID="{DE2CACEE-5652-4516-90DA-6AA58215C268}" presName="childNode1tx" presStyleLbl="bgAcc1" presStyleIdx="2" presStyleCnt="3">
        <dgm:presLayoutVars>
          <dgm:bulletEnabled val="1"/>
        </dgm:presLayoutVars>
      </dgm:prSet>
      <dgm:spPr/>
      <dgm:t>
        <a:bodyPr/>
        <a:lstStyle/>
        <a:p>
          <a:endParaRPr lang="ru-RU"/>
        </a:p>
      </dgm:t>
    </dgm:pt>
    <dgm:pt modelId="{ADCACFF8-D31D-4A7B-8B7B-50B16547C838}" type="pres">
      <dgm:prSet presAssocID="{DE2CACEE-5652-4516-90DA-6AA58215C268}" presName="parentNode1" presStyleLbl="node1" presStyleIdx="2" presStyleCnt="3" custLinFactNeighborX="-3175" custLinFactNeighborY="40408">
        <dgm:presLayoutVars>
          <dgm:chMax val="1"/>
          <dgm:bulletEnabled val="1"/>
        </dgm:presLayoutVars>
      </dgm:prSet>
      <dgm:spPr/>
      <dgm:t>
        <a:bodyPr/>
        <a:lstStyle/>
        <a:p>
          <a:endParaRPr lang="ru-RU"/>
        </a:p>
      </dgm:t>
    </dgm:pt>
    <dgm:pt modelId="{09E7CCD1-2E22-40DE-9C3C-064782F92B1A}" type="pres">
      <dgm:prSet presAssocID="{DE2CACEE-5652-4516-90DA-6AA58215C268}" presName="connSite1" presStyleCnt="0"/>
      <dgm:spPr/>
    </dgm:pt>
  </dgm:ptLst>
  <dgm:cxnLst>
    <dgm:cxn modelId="{081E5343-31C6-40A8-8279-2B178A180DC3}" type="presOf" srcId="{16027BC4-3722-4E2E-8B8E-58C6036F6CC6}" destId="{D6AF2CFC-97D4-49C9-9DBE-AD35BB6156FF}" srcOrd="1" destOrd="0" presId="urn:microsoft.com/office/officeart/2005/8/layout/hProcess4"/>
    <dgm:cxn modelId="{64CEA60B-40F5-452B-AAF3-2F0869FA5A4F}" type="presOf" srcId="{4598FCC3-58AB-492A-B387-21D283644AA6}" destId="{12331889-DEE7-4F61-AD50-030D10C69F97}" srcOrd="0" destOrd="0" presId="urn:microsoft.com/office/officeart/2005/8/layout/hProcess4"/>
    <dgm:cxn modelId="{CBC3AF49-1FE9-43C5-86E0-8F8F213A3A94}" srcId="{FC8E7302-A2F0-47B8-9C4D-CC578D1D4856}" destId="{0511DB03-0DC0-4C6C-8BB9-31C2BE2CF6FB}" srcOrd="0" destOrd="0" parTransId="{A404C4D2-3634-41C4-A9B5-C7CE1FB342E0}" sibTransId="{53332779-F7F8-45AD-90D5-17D65232666F}"/>
    <dgm:cxn modelId="{F02EDE79-B15B-473F-9FB5-1A8CFFB1C60D}" srcId="{DE2CACEE-5652-4516-90DA-6AA58215C268}" destId="{16027BC4-3722-4E2E-8B8E-58C6036F6CC6}" srcOrd="0" destOrd="0" parTransId="{4C88CDDF-758A-4A23-8289-F621327C3CDB}" sibTransId="{1DADFFAE-5795-472F-A898-264D14B75EB4}"/>
    <dgm:cxn modelId="{AA7DA6AF-C6C1-4B5F-BBB2-104CC111FD2E}" type="presOf" srcId="{F5697B4A-41A9-4459-8175-03731D4525A7}" destId="{B71F993B-7DDA-4A8C-AF6B-9337F4DDFDB6}" srcOrd="1" destOrd="0" presId="urn:microsoft.com/office/officeart/2005/8/layout/hProcess4"/>
    <dgm:cxn modelId="{D7614D82-8769-40C9-A58A-8A8D6D8951A7}" type="presOf" srcId="{D68F72C1-175F-46A3-B40D-13207A61E695}" destId="{F07E58DD-6166-4B1B-AA21-1D32B86FAFF9}" srcOrd="0" destOrd="0" presId="urn:microsoft.com/office/officeart/2005/8/layout/hProcess4"/>
    <dgm:cxn modelId="{6335DD12-14E9-4171-B96E-76440C375F13}" type="presOf" srcId="{FC8E7302-A2F0-47B8-9C4D-CC578D1D4856}" destId="{A66FA53A-A992-4605-8206-C6EC82D20FD3}" srcOrd="0" destOrd="0" presId="urn:microsoft.com/office/officeart/2005/8/layout/hProcess4"/>
    <dgm:cxn modelId="{62163933-1EC4-474E-83CF-03435DB6DBC1}" type="presOf" srcId="{0511DB03-0DC0-4C6C-8BB9-31C2BE2CF6FB}" destId="{A6E8509E-12A2-44BF-96D1-A9E221590513}" srcOrd="0" destOrd="0" presId="urn:microsoft.com/office/officeart/2005/8/layout/hProcess4"/>
    <dgm:cxn modelId="{FA1E6DC5-D5D1-4D8A-89B7-F5CCC1BEAE14}" srcId="{D68F72C1-175F-46A3-B40D-13207A61E695}" destId="{FC8E7302-A2F0-47B8-9C4D-CC578D1D4856}" srcOrd="0" destOrd="0" parTransId="{F7C4E028-7BAA-4145-A9A7-34524FDEF093}" sibTransId="{4598FCC3-58AB-492A-B387-21D283644AA6}"/>
    <dgm:cxn modelId="{791C1B4A-A485-4AD8-9438-BB56CD99A1D0}" type="presOf" srcId="{A4801560-2B81-496A-B68D-A788654500A2}" destId="{A5B4DDCD-1262-4A97-847F-0B910BA9917D}" srcOrd="0" destOrd="0" presId="urn:microsoft.com/office/officeart/2005/8/layout/hProcess4"/>
    <dgm:cxn modelId="{5AA6AC7B-6A97-457E-BD66-E2D416B4BD7F}" srcId="{A4801560-2B81-496A-B68D-A788654500A2}" destId="{F5697B4A-41A9-4459-8175-03731D4525A7}" srcOrd="0" destOrd="0" parTransId="{AE743767-6845-4074-BE83-179AB996BB0A}" sibTransId="{3E0D7E8E-BA64-4B55-A5ED-78293944BC89}"/>
    <dgm:cxn modelId="{7A3B4C5A-1C11-4A1B-A86B-2F12AC41D6E8}" type="presOf" srcId="{DE2CACEE-5652-4516-90DA-6AA58215C268}" destId="{ADCACFF8-D31D-4A7B-8B7B-50B16547C838}" srcOrd="0" destOrd="0" presId="urn:microsoft.com/office/officeart/2005/8/layout/hProcess4"/>
    <dgm:cxn modelId="{008062C6-9107-4DDC-8893-3FBD15DC504E}" type="presOf" srcId="{FCD9FA91-BC09-4438-8DD9-83F86DD4D58B}" destId="{8C21DE14-441F-4303-B993-63F5071C916A}" srcOrd="0" destOrd="0" presId="urn:microsoft.com/office/officeart/2005/8/layout/hProcess4"/>
    <dgm:cxn modelId="{05B65DFF-48C8-4AA7-A830-BC27DC580ED9}" type="presOf" srcId="{0511DB03-0DC0-4C6C-8BB9-31C2BE2CF6FB}" destId="{D7CCEDB4-12E9-495D-8986-9F1A2182D506}" srcOrd="1" destOrd="0" presId="urn:microsoft.com/office/officeart/2005/8/layout/hProcess4"/>
    <dgm:cxn modelId="{50E2C523-C9D8-4380-8291-714C46ED8BFC}" srcId="{D68F72C1-175F-46A3-B40D-13207A61E695}" destId="{A4801560-2B81-496A-B68D-A788654500A2}" srcOrd="1" destOrd="0" parTransId="{D666F4A4-157A-437C-9FF5-2D4717129E0B}" sibTransId="{FCD9FA91-BC09-4438-8DD9-83F86DD4D58B}"/>
    <dgm:cxn modelId="{F63C8BDE-3520-42EB-B0DB-C7B2C2BA8505}" type="presOf" srcId="{F5697B4A-41A9-4459-8175-03731D4525A7}" destId="{9D23D624-6ED4-462D-B534-A5A3791DB394}" srcOrd="0" destOrd="0" presId="urn:microsoft.com/office/officeart/2005/8/layout/hProcess4"/>
    <dgm:cxn modelId="{5680028F-63DB-46EA-867E-9B0F2960173F}" srcId="{D68F72C1-175F-46A3-B40D-13207A61E695}" destId="{DE2CACEE-5652-4516-90DA-6AA58215C268}" srcOrd="2" destOrd="0" parTransId="{9143C779-1C16-41D7-808E-2412ABC629D9}" sibTransId="{0253EF00-BA2F-4786-B938-BAE9235440F4}"/>
    <dgm:cxn modelId="{4CADEFC6-A1D3-4884-9658-33352ACC83F7}" type="presOf" srcId="{16027BC4-3722-4E2E-8B8E-58C6036F6CC6}" destId="{824954F9-A714-4DCA-BCA2-A60D29BE3C38}" srcOrd="0" destOrd="0" presId="urn:microsoft.com/office/officeart/2005/8/layout/hProcess4"/>
    <dgm:cxn modelId="{7B2282D7-8923-4925-9AF3-54EDC24D0BFB}" type="presParOf" srcId="{F07E58DD-6166-4B1B-AA21-1D32B86FAFF9}" destId="{82A1215C-A26A-432A-980D-9D79DA82CA29}" srcOrd="0" destOrd="0" presId="urn:microsoft.com/office/officeart/2005/8/layout/hProcess4"/>
    <dgm:cxn modelId="{7CC709DF-4CB8-4D8A-95FD-FF7BAED58AFE}" type="presParOf" srcId="{F07E58DD-6166-4B1B-AA21-1D32B86FAFF9}" destId="{CE714D34-0F74-4C8F-BD95-F7045984D1E8}" srcOrd="1" destOrd="0" presId="urn:microsoft.com/office/officeart/2005/8/layout/hProcess4"/>
    <dgm:cxn modelId="{863F1A6F-E815-40E2-94DA-0AD668A9EBAB}" type="presParOf" srcId="{F07E58DD-6166-4B1B-AA21-1D32B86FAFF9}" destId="{4C3BCEB5-16F8-4B6E-A912-AA9552619880}" srcOrd="2" destOrd="0" presId="urn:microsoft.com/office/officeart/2005/8/layout/hProcess4"/>
    <dgm:cxn modelId="{D7555B63-0D97-468B-82BA-2F09DA059307}" type="presParOf" srcId="{4C3BCEB5-16F8-4B6E-A912-AA9552619880}" destId="{42FED342-5E18-4346-8C3E-D829DD596175}" srcOrd="0" destOrd="0" presId="urn:microsoft.com/office/officeart/2005/8/layout/hProcess4"/>
    <dgm:cxn modelId="{42BE0D23-7359-4DFA-9353-03C4330E804D}" type="presParOf" srcId="{42FED342-5E18-4346-8C3E-D829DD596175}" destId="{B807A7A7-93A3-4BC6-9A1E-6175BC005233}" srcOrd="0" destOrd="0" presId="urn:microsoft.com/office/officeart/2005/8/layout/hProcess4"/>
    <dgm:cxn modelId="{6E1B1B8F-B9F8-4044-B33F-AA17CFDB5F85}" type="presParOf" srcId="{42FED342-5E18-4346-8C3E-D829DD596175}" destId="{A6E8509E-12A2-44BF-96D1-A9E221590513}" srcOrd="1" destOrd="0" presId="urn:microsoft.com/office/officeart/2005/8/layout/hProcess4"/>
    <dgm:cxn modelId="{70A2516E-0EA5-42CD-A8D6-5EB8F7A6F78B}" type="presParOf" srcId="{42FED342-5E18-4346-8C3E-D829DD596175}" destId="{D7CCEDB4-12E9-495D-8986-9F1A2182D506}" srcOrd="2" destOrd="0" presId="urn:microsoft.com/office/officeart/2005/8/layout/hProcess4"/>
    <dgm:cxn modelId="{7E6D7856-E2DA-4B03-BCCC-D7F92D9594F4}" type="presParOf" srcId="{42FED342-5E18-4346-8C3E-D829DD596175}" destId="{A66FA53A-A992-4605-8206-C6EC82D20FD3}" srcOrd="3" destOrd="0" presId="urn:microsoft.com/office/officeart/2005/8/layout/hProcess4"/>
    <dgm:cxn modelId="{C8BC831A-E6F1-4155-90D3-24BFEE40E88F}" type="presParOf" srcId="{42FED342-5E18-4346-8C3E-D829DD596175}" destId="{44E6CB56-69F5-4980-8EE6-FAC3664F6A37}" srcOrd="4" destOrd="0" presId="urn:microsoft.com/office/officeart/2005/8/layout/hProcess4"/>
    <dgm:cxn modelId="{114D63D7-0E2A-4EC6-BEFC-BB2CAFAAB3BB}" type="presParOf" srcId="{4C3BCEB5-16F8-4B6E-A912-AA9552619880}" destId="{12331889-DEE7-4F61-AD50-030D10C69F97}" srcOrd="1" destOrd="0" presId="urn:microsoft.com/office/officeart/2005/8/layout/hProcess4"/>
    <dgm:cxn modelId="{1FC5B17C-91FB-4CD4-AC95-F2B4E33B6A76}" type="presParOf" srcId="{4C3BCEB5-16F8-4B6E-A912-AA9552619880}" destId="{2301FC60-418D-4BDF-BBE2-6BB641C1A0E0}" srcOrd="2" destOrd="0" presId="urn:microsoft.com/office/officeart/2005/8/layout/hProcess4"/>
    <dgm:cxn modelId="{1C76A341-098D-47F8-97E7-EA49F950C784}" type="presParOf" srcId="{2301FC60-418D-4BDF-BBE2-6BB641C1A0E0}" destId="{27714FA9-DFCB-461E-98B0-49C6605C0EE7}" srcOrd="0" destOrd="0" presId="urn:microsoft.com/office/officeart/2005/8/layout/hProcess4"/>
    <dgm:cxn modelId="{A76A9480-44C9-4F31-8629-7CE2CB7B3171}" type="presParOf" srcId="{2301FC60-418D-4BDF-BBE2-6BB641C1A0E0}" destId="{9D23D624-6ED4-462D-B534-A5A3791DB394}" srcOrd="1" destOrd="0" presId="urn:microsoft.com/office/officeart/2005/8/layout/hProcess4"/>
    <dgm:cxn modelId="{7AED5A2F-0621-402E-980F-4F5AF8CFFE64}" type="presParOf" srcId="{2301FC60-418D-4BDF-BBE2-6BB641C1A0E0}" destId="{B71F993B-7DDA-4A8C-AF6B-9337F4DDFDB6}" srcOrd="2" destOrd="0" presId="urn:microsoft.com/office/officeart/2005/8/layout/hProcess4"/>
    <dgm:cxn modelId="{7E57ADE8-8102-494B-853D-9D0D01D31EA2}" type="presParOf" srcId="{2301FC60-418D-4BDF-BBE2-6BB641C1A0E0}" destId="{A5B4DDCD-1262-4A97-847F-0B910BA9917D}" srcOrd="3" destOrd="0" presId="urn:microsoft.com/office/officeart/2005/8/layout/hProcess4"/>
    <dgm:cxn modelId="{6988BF43-44C2-40ED-AE69-1D1D06C34D98}" type="presParOf" srcId="{2301FC60-418D-4BDF-BBE2-6BB641C1A0E0}" destId="{1CB5A7A8-6707-4B4F-8A13-11A30A07BBE5}" srcOrd="4" destOrd="0" presId="urn:microsoft.com/office/officeart/2005/8/layout/hProcess4"/>
    <dgm:cxn modelId="{C15E0CF6-61B6-4515-8F08-5192E96B4287}" type="presParOf" srcId="{4C3BCEB5-16F8-4B6E-A912-AA9552619880}" destId="{8C21DE14-441F-4303-B993-63F5071C916A}" srcOrd="3" destOrd="0" presId="urn:microsoft.com/office/officeart/2005/8/layout/hProcess4"/>
    <dgm:cxn modelId="{0EE11FF2-8D59-471B-A33C-A0E9C3C195D0}" type="presParOf" srcId="{4C3BCEB5-16F8-4B6E-A912-AA9552619880}" destId="{9AD0FBF5-1AEC-435D-B3C2-82BC5AEB26AD}" srcOrd="4" destOrd="0" presId="urn:microsoft.com/office/officeart/2005/8/layout/hProcess4"/>
    <dgm:cxn modelId="{3CE7F4F4-FEC0-488C-A269-A1763F2505D8}" type="presParOf" srcId="{9AD0FBF5-1AEC-435D-B3C2-82BC5AEB26AD}" destId="{8E300507-C384-438A-ADE0-2BB83685400C}" srcOrd="0" destOrd="0" presId="urn:microsoft.com/office/officeart/2005/8/layout/hProcess4"/>
    <dgm:cxn modelId="{5A4644B7-1404-4D27-A347-50F567E94F98}" type="presParOf" srcId="{9AD0FBF5-1AEC-435D-B3C2-82BC5AEB26AD}" destId="{824954F9-A714-4DCA-BCA2-A60D29BE3C38}" srcOrd="1" destOrd="0" presId="urn:microsoft.com/office/officeart/2005/8/layout/hProcess4"/>
    <dgm:cxn modelId="{C244882D-6DEA-4C3D-89E4-A03817AC5FBD}" type="presParOf" srcId="{9AD0FBF5-1AEC-435D-B3C2-82BC5AEB26AD}" destId="{D6AF2CFC-97D4-49C9-9DBE-AD35BB6156FF}" srcOrd="2" destOrd="0" presId="urn:microsoft.com/office/officeart/2005/8/layout/hProcess4"/>
    <dgm:cxn modelId="{A6D804C0-335D-4AD3-95B7-549BF0188495}" type="presParOf" srcId="{9AD0FBF5-1AEC-435D-B3C2-82BC5AEB26AD}" destId="{ADCACFF8-D31D-4A7B-8B7B-50B16547C838}" srcOrd="3" destOrd="0" presId="urn:microsoft.com/office/officeart/2005/8/layout/hProcess4"/>
    <dgm:cxn modelId="{F831913F-6AA2-417F-AF36-C637489DC4ED}" type="presParOf" srcId="{9AD0FBF5-1AEC-435D-B3C2-82BC5AEB26AD}" destId="{09E7CCD1-2E22-40DE-9C3C-064782F92B1A}"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DED3C7-106B-4825-901B-E193B468B1C7}" type="doc">
      <dgm:prSet loTypeId="urn:microsoft.com/office/officeart/2005/8/layout/vProcess5" loCatId="process" qsTypeId="urn:microsoft.com/office/officeart/2005/8/quickstyle/simple4" qsCatId="simple" csTypeId="urn:microsoft.com/office/officeart/2005/8/colors/colorful2" csCatId="colorful" phldr="1"/>
      <dgm:spPr/>
    </dgm:pt>
    <dgm:pt modelId="{63D52155-2678-47A2-9E07-FA6040D39CC6}">
      <dgm:prSet phldrT="[Текст]"/>
      <dgm:spPr/>
      <dgm:t>
        <a:bodyPr/>
        <a:lstStyle/>
        <a:p>
          <a:pPr algn="just"/>
          <a:r>
            <a:rPr lang="kk-KZ" dirty="0" smtClean="0">
              <a:solidFill>
                <a:schemeClr val="tx1"/>
              </a:solidFill>
              <a:latin typeface="Times New Roman" pitchFamily="18" charset="0"/>
              <a:cs typeface="Times New Roman" pitchFamily="18" charset="0"/>
            </a:rPr>
            <a:t>босалқылардың кіріске уақытында және толық енгізілуін, сақталу орындарындағы жағдайын қадағалау</a:t>
          </a:r>
          <a:endParaRPr lang="ru-RU" dirty="0">
            <a:solidFill>
              <a:schemeClr val="tx1"/>
            </a:solidFill>
            <a:latin typeface="Times New Roman" pitchFamily="18" charset="0"/>
            <a:cs typeface="Times New Roman" pitchFamily="18" charset="0"/>
          </a:endParaRPr>
        </a:p>
      </dgm:t>
    </dgm:pt>
    <dgm:pt modelId="{E634D2F3-989A-49F5-8800-49E5EA8DC99A}" type="parTrans" cxnId="{8DDDA35C-C5D1-4F21-9019-CF93A5498E65}">
      <dgm:prSet/>
      <dgm:spPr/>
      <dgm:t>
        <a:bodyPr/>
        <a:lstStyle/>
        <a:p>
          <a:pPr algn="just"/>
          <a:endParaRPr lang="ru-RU">
            <a:solidFill>
              <a:srgbClr val="002060"/>
            </a:solidFill>
          </a:endParaRPr>
        </a:p>
      </dgm:t>
    </dgm:pt>
    <dgm:pt modelId="{E3D22678-DEA4-4603-A1F0-A6671BF0F320}" type="sibTrans" cxnId="{8DDDA35C-C5D1-4F21-9019-CF93A5498E65}">
      <dgm:prSet/>
      <dgm:spPr/>
      <dgm:t>
        <a:bodyPr/>
        <a:lstStyle/>
        <a:p>
          <a:pPr algn="just"/>
          <a:endParaRPr lang="ru-RU">
            <a:solidFill>
              <a:srgbClr val="002060"/>
            </a:solidFill>
          </a:endParaRPr>
        </a:p>
      </dgm:t>
    </dgm:pt>
    <dgm:pt modelId="{42D7AA5D-ABD3-4154-A8DD-AE24A3477808}">
      <dgm:prSet phldrT="[Текст]"/>
      <dgm:spPr/>
      <dgm:t>
        <a:bodyPr/>
        <a:lstStyle/>
        <a:p>
          <a:pPr algn="just"/>
          <a:r>
            <a:rPr lang="kk-KZ" smtClean="0">
              <a:solidFill>
                <a:schemeClr val="tx1"/>
              </a:solidFill>
              <a:latin typeface="Times New Roman" pitchFamily="18" charset="0"/>
              <a:cs typeface="Times New Roman" pitchFamily="18" charset="0"/>
            </a:rPr>
            <a:t>босалқылардың қозғалысы бойынша барлық операцияларды толық және уақытында құжаттау</a:t>
          </a:r>
          <a:endParaRPr lang="ru-RU" dirty="0">
            <a:solidFill>
              <a:schemeClr val="tx1"/>
            </a:solidFill>
            <a:latin typeface="Times New Roman" pitchFamily="18" charset="0"/>
            <a:cs typeface="Times New Roman" pitchFamily="18" charset="0"/>
          </a:endParaRPr>
        </a:p>
      </dgm:t>
    </dgm:pt>
    <dgm:pt modelId="{F6236077-4CFE-4899-8FEF-4B1E73B51B4D}" type="parTrans" cxnId="{07F44F7D-6F7E-47FC-838D-1B821B563DBF}">
      <dgm:prSet/>
      <dgm:spPr/>
      <dgm:t>
        <a:bodyPr/>
        <a:lstStyle/>
        <a:p>
          <a:pPr algn="just"/>
          <a:endParaRPr lang="ru-RU">
            <a:solidFill>
              <a:srgbClr val="002060"/>
            </a:solidFill>
          </a:endParaRPr>
        </a:p>
      </dgm:t>
    </dgm:pt>
    <dgm:pt modelId="{F2E72081-F49A-471A-B4B1-8526ED12CC0B}" type="sibTrans" cxnId="{07F44F7D-6F7E-47FC-838D-1B821B563DBF}">
      <dgm:prSet/>
      <dgm:spPr/>
      <dgm:t>
        <a:bodyPr/>
        <a:lstStyle/>
        <a:p>
          <a:pPr algn="just"/>
          <a:endParaRPr lang="ru-RU">
            <a:solidFill>
              <a:srgbClr val="002060"/>
            </a:solidFill>
          </a:endParaRPr>
        </a:p>
      </dgm:t>
    </dgm:pt>
    <dgm:pt modelId="{4303370E-9CB7-4484-8D6B-3D36A7199B28}">
      <dgm:prSet phldrT="[Текст]"/>
      <dgm:spPr/>
      <dgm:t>
        <a:bodyPr/>
        <a:lstStyle/>
        <a:p>
          <a:pPr algn="just"/>
          <a:r>
            <a:rPr lang="kk-KZ" dirty="0" smtClean="0">
              <a:solidFill>
                <a:schemeClr val="tx1"/>
              </a:solidFill>
              <a:latin typeface="Times New Roman" pitchFamily="18" charset="0"/>
              <a:cs typeface="Times New Roman" pitchFamily="18" charset="0"/>
            </a:rPr>
            <a:t>көліктік-дайындау шығындары (КДШ) мен дайындалған құндылықтардың әзіндік құнын уақытында және толық анықтау</a:t>
          </a:r>
          <a:endParaRPr lang="ru-RU" dirty="0">
            <a:solidFill>
              <a:schemeClr val="tx1"/>
            </a:solidFill>
            <a:latin typeface="Times New Roman" pitchFamily="18" charset="0"/>
            <a:cs typeface="Times New Roman" pitchFamily="18" charset="0"/>
          </a:endParaRPr>
        </a:p>
      </dgm:t>
    </dgm:pt>
    <dgm:pt modelId="{FDD54F87-AFB0-4340-8657-C08DE9D377C2}" type="parTrans" cxnId="{6DFDB6DB-C53C-4594-9F40-DEEEBD62271A}">
      <dgm:prSet/>
      <dgm:spPr/>
      <dgm:t>
        <a:bodyPr/>
        <a:lstStyle/>
        <a:p>
          <a:pPr algn="just"/>
          <a:endParaRPr lang="ru-RU">
            <a:solidFill>
              <a:srgbClr val="002060"/>
            </a:solidFill>
          </a:endParaRPr>
        </a:p>
      </dgm:t>
    </dgm:pt>
    <dgm:pt modelId="{E5CB2671-2F1F-445D-B207-85E489BE1618}" type="sibTrans" cxnId="{6DFDB6DB-C53C-4594-9F40-DEEEBD62271A}">
      <dgm:prSet/>
      <dgm:spPr/>
      <dgm:t>
        <a:bodyPr/>
        <a:lstStyle/>
        <a:p>
          <a:pPr algn="just"/>
          <a:endParaRPr lang="ru-RU">
            <a:solidFill>
              <a:srgbClr val="002060"/>
            </a:solidFill>
          </a:endParaRPr>
        </a:p>
      </dgm:t>
    </dgm:pt>
    <dgm:pt modelId="{4EB7656E-5272-47C6-8AEF-FFC8508A18A2}">
      <dgm:prSet phldrT="[Текст]"/>
      <dgm:spPr/>
      <dgm:t>
        <a:bodyPr/>
        <a:lstStyle/>
        <a:p>
          <a:pPr algn="just"/>
          <a:r>
            <a:rPr lang="kk-KZ" dirty="0" smtClean="0">
              <a:solidFill>
                <a:schemeClr val="tx1"/>
              </a:solidFill>
              <a:latin typeface="Times New Roman" pitchFamily="18" charset="0"/>
              <a:cs typeface="Times New Roman" pitchFamily="18" charset="0"/>
            </a:rPr>
            <a:t>КДШ-ны өндірістің шығындарына жазудың біркелкі және дұрыс болуын бақылау</a:t>
          </a:r>
          <a:endParaRPr lang="ru-RU" dirty="0">
            <a:solidFill>
              <a:schemeClr val="tx1"/>
            </a:solidFill>
            <a:latin typeface="Times New Roman" pitchFamily="18" charset="0"/>
            <a:cs typeface="Times New Roman" pitchFamily="18" charset="0"/>
          </a:endParaRPr>
        </a:p>
      </dgm:t>
    </dgm:pt>
    <dgm:pt modelId="{49A69BEA-C8FE-4E96-9129-2F9740D3D39D}" type="parTrans" cxnId="{15AC8398-787F-4BEA-BC99-35BDCACF9830}">
      <dgm:prSet/>
      <dgm:spPr/>
      <dgm:t>
        <a:bodyPr/>
        <a:lstStyle/>
        <a:p>
          <a:pPr algn="just"/>
          <a:endParaRPr lang="ru-RU">
            <a:solidFill>
              <a:srgbClr val="002060"/>
            </a:solidFill>
          </a:endParaRPr>
        </a:p>
      </dgm:t>
    </dgm:pt>
    <dgm:pt modelId="{52531E44-2C90-4867-AD5C-1DCE5FADFB6B}" type="sibTrans" cxnId="{15AC8398-787F-4BEA-BC99-35BDCACF9830}">
      <dgm:prSet/>
      <dgm:spPr/>
      <dgm:t>
        <a:bodyPr/>
        <a:lstStyle/>
        <a:p>
          <a:pPr algn="just"/>
          <a:endParaRPr lang="ru-RU">
            <a:solidFill>
              <a:srgbClr val="002060"/>
            </a:solidFill>
          </a:endParaRPr>
        </a:p>
      </dgm:t>
    </dgm:pt>
    <dgm:pt modelId="{F054E600-99DF-4261-9895-049F027195E0}">
      <dgm:prSet phldrT="[Текст]"/>
      <dgm:spPr/>
      <dgm:t>
        <a:bodyPr/>
        <a:lstStyle/>
        <a:p>
          <a:pPr algn="just"/>
          <a:r>
            <a:rPr lang="kk-KZ" dirty="0" smtClean="0">
              <a:solidFill>
                <a:schemeClr val="tx1"/>
              </a:solidFill>
              <a:latin typeface="Times New Roman" pitchFamily="18" charset="0"/>
              <a:cs typeface="Times New Roman" pitchFamily="18" charset="0"/>
            </a:rPr>
            <a:t>ішкі ресурстарды жұмылдыру мақсатында субъектіге қажет емес материалдық босалқы қорларды тауып сату</a:t>
          </a:r>
          <a:endParaRPr lang="ru-RU" dirty="0">
            <a:solidFill>
              <a:schemeClr val="tx1"/>
            </a:solidFill>
            <a:latin typeface="Times New Roman" pitchFamily="18" charset="0"/>
            <a:cs typeface="Times New Roman" pitchFamily="18" charset="0"/>
          </a:endParaRPr>
        </a:p>
      </dgm:t>
    </dgm:pt>
    <dgm:pt modelId="{F60F69E3-5E27-4DFA-B9B5-B9E44FB3F9C5}" type="parTrans" cxnId="{ED4D2AB1-EC72-4B75-931B-37C6DCC786D7}">
      <dgm:prSet/>
      <dgm:spPr/>
      <dgm:t>
        <a:bodyPr/>
        <a:lstStyle/>
        <a:p>
          <a:pPr algn="just"/>
          <a:endParaRPr lang="ru-RU">
            <a:solidFill>
              <a:srgbClr val="002060"/>
            </a:solidFill>
          </a:endParaRPr>
        </a:p>
      </dgm:t>
    </dgm:pt>
    <dgm:pt modelId="{F3027F75-7D07-4DE5-985B-545B05841D56}" type="sibTrans" cxnId="{ED4D2AB1-EC72-4B75-931B-37C6DCC786D7}">
      <dgm:prSet/>
      <dgm:spPr/>
      <dgm:t>
        <a:bodyPr/>
        <a:lstStyle/>
        <a:p>
          <a:pPr algn="just"/>
          <a:endParaRPr lang="ru-RU">
            <a:solidFill>
              <a:srgbClr val="002060"/>
            </a:solidFill>
          </a:endParaRPr>
        </a:p>
      </dgm:t>
    </dgm:pt>
    <dgm:pt modelId="{E1650496-3362-476A-9CFF-77D74C1CBA69}">
      <dgm:prSet phldrT="[Текст]"/>
      <dgm:spPr/>
      <dgm:t>
        <a:bodyPr/>
        <a:lstStyle/>
        <a:p>
          <a:endParaRPr lang="ru-RU">
            <a:solidFill>
              <a:srgbClr val="002060"/>
            </a:solidFill>
          </a:endParaRPr>
        </a:p>
      </dgm:t>
    </dgm:pt>
    <dgm:pt modelId="{CD5CE0DD-4624-47DD-80C8-9985A82C48C2}" type="sibTrans" cxnId="{AC9AF1D2-D7AC-4559-8F89-5017D357B3A4}">
      <dgm:prSet/>
      <dgm:spPr/>
      <dgm:t>
        <a:bodyPr/>
        <a:lstStyle/>
        <a:p>
          <a:pPr algn="just"/>
          <a:endParaRPr lang="ru-RU">
            <a:solidFill>
              <a:srgbClr val="002060"/>
            </a:solidFill>
          </a:endParaRPr>
        </a:p>
      </dgm:t>
    </dgm:pt>
    <dgm:pt modelId="{C9E4EBDE-7ED3-41B0-BE59-E3F397E60BBA}" type="parTrans" cxnId="{AC9AF1D2-D7AC-4559-8F89-5017D357B3A4}">
      <dgm:prSet/>
      <dgm:spPr/>
      <dgm:t>
        <a:bodyPr/>
        <a:lstStyle/>
        <a:p>
          <a:pPr algn="just"/>
          <a:endParaRPr lang="ru-RU">
            <a:solidFill>
              <a:srgbClr val="002060"/>
            </a:solidFill>
          </a:endParaRPr>
        </a:p>
      </dgm:t>
    </dgm:pt>
    <dgm:pt modelId="{E56FA4C0-0695-4EF9-BA6C-0EC9ED7446C7}" type="pres">
      <dgm:prSet presAssocID="{FBDED3C7-106B-4825-901B-E193B468B1C7}" presName="outerComposite" presStyleCnt="0">
        <dgm:presLayoutVars>
          <dgm:chMax val="5"/>
          <dgm:dir/>
          <dgm:resizeHandles val="exact"/>
        </dgm:presLayoutVars>
      </dgm:prSet>
      <dgm:spPr/>
    </dgm:pt>
    <dgm:pt modelId="{0A077222-A07A-4472-800A-F5CBB3E37508}" type="pres">
      <dgm:prSet presAssocID="{FBDED3C7-106B-4825-901B-E193B468B1C7}" presName="dummyMaxCanvas" presStyleCnt="0">
        <dgm:presLayoutVars/>
      </dgm:prSet>
      <dgm:spPr/>
    </dgm:pt>
    <dgm:pt modelId="{1EC147F9-FC88-47D8-B1CB-B0755A9B7D9E}" type="pres">
      <dgm:prSet presAssocID="{FBDED3C7-106B-4825-901B-E193B468B1C7}" presName="FiveNodes_1" presStyleLbl="node1" presStyleIdx="0" presStyleCnt="5">
        <dgm:presLayoutVars>
          <dgm:bulletEnabled val="1"/>
        </dgm:presLayoutVars>
      </dgm:prSet>
      <dgm:spPr/>
      <dgm:t>
        <a:bodyPr/>
        <a:lstStyle/>
        <a:p>
          <a:endParaRPr lang="ru-RU"/>
        </a:p>
      </dgm:t>
    </dgm:pt>
    <dgm:pt modelId="{9A7CCBC0-BA1D-4C18-A349-CF45D25B9B5F}" type="pres">
      <dgm:prSet presAssocID="{FBDED3C7-106B-4825-901B-E193B468B1C7}" presName="FiveNodes_2" presStyleLbl="node1" presStyleIdx="1" presStyleCnt="5">
        <dgm:presLayoutVars>
          <dgm:bulletEnabled val="1"/>
        </dgm:presLayoutVars>
      </dgm:prSet>
      <dgm:spPr/>
      <dgm:t>
        <a:bodyPr/>
        <a:lstStyle/>
        <a:p>
          <a:endParaRPr lang="ru-RU"/>
        </a:p>
      </dgm:t>
    </dgm:pt>
    <dgm:pt modelId="{ABF1C7CB-6826-4950-A139-33914DBA82B7}" type="pres">
      <dgm:prSet presAssocID="{FBDED3C7-106B-4825-901B-E193B468B1C7}" presName="FiveNodes_3" presStyleLbl="node1" presStyleIdx="2" presStyleCnt="5">
        <dgm:presLayoutVars>
          <dgm:bulletEnabled val="1"/>
        </dgm:presLayoutVars>
      </dgm:prSet>
      <dgm:spPr/>
      <dgm:t>
        <a:bodyPr/>
        <a:lstStyle/>
        <a:p>
          <a:endParaRPr lang="ru-RU"/>
        </a:p>
      </dgm:t>
    </dgm:pt>
    <dgm:pt modelId="{75398479-9891-4A66-9F74-ED5323C55FE7}" type="pres">
      <dgm:prSet presAssocID="{FBDED3C7-106B-4825-901B-E193B468B1C7}" presName="FiveNodes_4" presStyleLbl="node1" presStyleIdx="3" presStyleCnt="5">
        <dgm:presLayoutVars>
          <dgm:bulletEnabled val="1"/>
        </dgm:presLayoutVars>
      </dgm:prSet>
      <dgm:spPr/>
      <dgm:t>
        <a:bodyPr/>
        <a:lstStyle/>
        <a:p>
          <a:endParaRPr lang="ru-RU"/>
        </a:p>
      </dgm:t>
    </dgm:pt>
    <dgm:pt modelId="{CE0872E9-9E58-483C-957F-D3A9B4DEB240}" type="pres">
      <dgm:prSet presAssocID="{FBDED3C7-106B-4825-901B-E193B468B1C7}" presName="FiveNodes_5" presStyleLbl="node1" presStyleIdx="4" presStyleCnt="5">
        <dgm:presLayoutVars>
          <dgm:bulletEnabled val="1"/>
        </dgm:presLayoutVars>
      </dgm:prSet>
      <dgm:spPr/>
      <dgm:t>
        <a:bodyPr/>
        <a:lstStyle/>
        <a:p>
          <a:endParaRPr lang="ru-RU"/>
        </a:p>
      </dgm:t>
    </dgm:pt>
    <dgm:pt modelId="{129C52B9-16CA-4BFA-B2FE-3CDC1FCAE923}" type="pres">
      <dgm:prSet presAssocID="{FBDED3C7-106B-4825-901B-E193B468B1C7}" presName="FiveConn_1-2" presStyleLbl="fgAccFollowNode1" presStyleIdx="0" presStyleCnt="4">
        <dgm:presLayoutVars>
          <dgm:bulletEnabled val="1"/>
        </dgm:presLayoutVars>
      </dgm:prSet>
      <dgm:spPr/>
      <dgm:t>
        <a:bodyPr/>
        <a:lstStyle/>
        <a:p>
          <a:endParaRPr lang="ru-RU"/>
        </a:p>
      </dgm:t>
    </dgm:pt>
    <dgm:pt modelId="{9A6BE578-87F3-4668-B86E-B8A6E11A7541}" type="pres">
      <dgm:prSet presAssocID="{FBDED3C7-106B-4825-901B-E193B468B1C7}" presName="FiveConn_2-3" presStyleLbl="fgAccFollowNode1" presStyleIdx="1" presStyleCnt="4">
        <dgm:presLayoutVars>
          <dgm:bulletEnabled val="1"/>
        </dgm:presLayoutVars>
      </dgm:prSet>
      <dgm:spPr/>
      <dgm:t>
        <a:bodyPr/>
        <a:lstStyle/>
        <a:p>
          <a:endParaRPr lang="ru-RU"/>
        </a:p>
      </dgm:t>
    </dgm:pt>
    <dgm:pt modelId="{EB07A98C-8791-496B-8614-A4693504184F}" type="pres">
      <dgm:prSet presAssocID="{FBDED3C7-106B-4825-901B-E193B468B1C7}" presName="FiveConn_3-4" presStyleLbl="fgAccFollowNode1" presStyleIdx="2" presStyleCnt="4">
        <dgm:presLayoutVars>
          <dgm:bulletEnabled val="1"/>
        </dgm:presLayoutVars>
      </dgm:prSet>
      <dgm:spPr/>
      <dgm:t>
        <a:bodyPr/>
        <a:lstStyle/>
        <a:p>
          <a:endParaRPr lang="ru-RU"/>
        </a:p>
      </dgm:t>
    </dgm:pt>
    <dgm:pt modelId="{E71369FA-B31D-4EC5-9C2C-E6FD267D806E}" type="pres">
      <dgm:prSet presAssocID="{FBDED3C7-106B-4825-901B-E193B468B1C7}" presName="FiveConn_4-5" presStyleLbl="fgAccFollowNode1" presStyleIdx="3" presStyleCnt="4">
        <dgm:presLayoutVars>
          <dgm:bulletEnabled val="1"/>
        </dgm:presLayoutVars>
      </dgm:prSet>
      <dgm:spPr/>
      <dgm:t>
        <a:bodyPr/>
        <a:lstStyle/>
        <a:p>
          <a:endParaRPr lang="ru-RU"/>
        </a:p>
      </dgm:t>
    </dgm:pt>
    <dgm:pt modelId="{419667F4-76A0-43D3-9495-4F718A47C885}" type="pres">
      <dgm:prSet presAssocID="{FBDED3C7-106B-4825-901B-E193B468B1C7}" presName="FiveNodes_1_text" presStyleLbl="node1" presStyleIdx="4" presStyleCnt="5">
        <dgm:presLayoutVars>
          <dgm:bulletEnabled val="1"/>
        </dgm:presLayoutVars>
      </dgm:prSet>
      <dgm:spPr/>
      <dgm:t>
        <a:bodyPr/>
        <a:lstStyle/>
        <a:p>
          <a:endParaRPr lang="ru-RU"/>
        </a:p>
      </dgm:t>
    </dgm:pt>
    <dgm:pt modelId="{3C25C6E1-EB85-486D-9F02-47764DFE0F45}" type="pres">
      <dgm:prSet presAssocID="{FBDED3C7-106B-4825-901B-E193B468B1C7}" presName="FiveNodes_2_text" presStyleLbl="node1" presStyleIdx="4" presStyleCnt="5">
        <dgm:presLayoutVars>
          <dgm:bulletEnabled val="1"/>
        </dgm:presLayoutVars>
      </dgm:prSet>
      <dgm:spPr/>
      <dgm:t>
        <a:bodyPr/>
        <a:lstStyle/>
        <a:p>
          <a:endParaRPr lang="ru-RU"/>
        </a:p>
      </dgm:t>
    </dgm:pt>
    <dgm:pt modelId="{94004AB2-BB00-44E6-B4B4-9C614BC27CAA}" type="pres">
      <dgm:prSet presAssocID="{FBDED3C7-106B-4825-901B-E193B468B1C7}" presName="FiveNodes_3_text" presStyleLbl="node1" presStyleIdx="4" presStyleCnt="5">
        <dgm:presLayoutVars>
          <dgm:bulletEnabled val="1"/>
        </dgm:presLayoutVars>
      </dgm:prSet>
      <dgm:spPr/>
      <dgm:t>
        <a:bodyPr/>
        <a:lstStyle/>
        <a:p>
          <a:endParaRPr lang="ru-RU"/>
        </a:p>
      </dgm:t>
    </dgm:pt>
    <dgm:pt modelId="{8E82AADC-0A72-4411-B3AC-31BC7300D2B1}" type="pres">
      <dgm:prSet presAssocID="{FBDED3C7-106B-4825-901B-E193B468B1C7}" presName="FiveNodes_4_text" presStyleLbl="node1" presStyleIdx="4" presStyleCnt="5">
        <dgm:presLayoutVars>
          <dgm:bulletEnabled val="1"/>
        </dgm:presLayoutVars>
      </dgm:prSet>
      <dgm:spPr/>
      <dgm:t>
        <a:bodyPr/>
        <a:lstStyle/>
        <a:p>
          <a:endParaRPr lang="ru-RU"/>
        </a:p>
      </dgm:t>
    </dgm:pt>
    <dgm:pt modelId="{2FA290A4-9074-4DAA-889C-82059BAE4095}" type="pres">
      <dgm:prSet presAssocID="{FBDED3C7-106B-4825-901B-E193B468B1C7}" presName="FiveNodes_5_text" presStyleLbl="node1" presStyleIdx="4" presStyleCnt="5">
        <dgm:presLayoutVars>
          <dgm:bulletEnabled val="1"/>
        </dgm:presLayoutVars>
      </dgm:prSet>
      <dgm:spPr/>
      <dgm:t>
        <a:bodyPr/>
        <a:lstStyle/>
        <a:p>
          <a:endParaRPr lang="ru-RU"/>
        </a:p>
      </dgm:t>
    </dgm:pt>
  </dgm:ptLst>
  <dgm:cxnLst>
    <dgm:cxn modelId="{AC9AF1D2-D7AC-4559-8F89-5017D357B3A4}" srcId="{FBDED3C7-106B-4825-901B-E193B468B1C7}" destId="{E1650496-3362-476A-9CFF-77D74C1CBA69}" srcOrd="5" destOrd="0" parTransId="{C9E4EBDE-7ED3-41B0-BE59-E3F397E60BBA}" sibTransId="{CD5CE0DD-4624-47DD-80C8-9985A82C48C2}"/>
    <dgm:cxn modelId="{E82124CF-D66E-4F4F-93A7-02752A5E9B1E}" type="presOf" srcId="{42D7AA5D-ABD3-4154-A8DD-AE24A3477808}" destId="{3C25C6E1-EB85-486D-9F02-47764DFE0F45}" srcOrd="1" destOrd="0" presId="urn:microsoft.com/office/officeart/2005/8/layout/vProcess5"/>
    <dgm:cxn modelId="{AFEB4B39-41CA-4A00-932A-BACA42EE67E3}" type="presOf" srcId="{63D52155-2678-47A2-9E07-FA6040D39CC6}" destId="{1EC147F9-FC88-47D8-B1CB-B0755A9B7D9E}" srcOrd="0" destOrd="0" presId="urn:microsoft.com/office/officeart/2005/8/layout/vProcess5"/>
    <dgm:cxn modelId="{B0D619B2-4EF4-46C5-A732-D6BFCAA4F06E}" type="presOf" srcId="{F2E72081-F49A-471A-B4B1-8526ED12CC0B}" destId="{9A6BE578-87F3-4668-B86E-B8A6E11A7541}" srcOrd="0" destOrd="0" presId="urn:microsoft.com/office/officeart/2005/8/layout/vProcess5"/>
    <dgm:cxn modelId="{1DD1AF0D-4DC2-4EDB-B8C7-766236EAE7B5}" type="presOf" srcId="{4303370E-9CB7-4484-8D6B-3D36A7199B28}" destId="{ABF1C7CB-6826-4950-A139-33914DBA82B7}" srcOrd="0" destOrd="0" presId="urn:microsoft.com/office/officeart/2005/8/layout/vProcess5"/>
    <dgm:cxn modelId="{ED4D2AB1-EC72-4B75-931B-37C6DCC786D7}" srcId="{FBDED3C7-106B-4825-901B-E193B468B1C7}" destId="{F054E600-99DF-4261-9895-049F027195E0}" srcOrd="4" destOrd="0" parTransId="{F60F69E3-5E27-4DFA-B9B5-B9E44FB3F9C5}" sibTransId="{F3027F75-7D07-4DE5-985B-545B05841D56}"/>
    <dgm:cxn modelId="{102AA3D5-6A39-4F0B-A7FF-936CD630AA25}" type="presOf" srcId="{F054E600-99DF-4261-9895-049F027195E0}" destId="{2FA290A4-9074-4DAA-889C-82059BAE4095}" srcOrd="1" destOrd="0" presId="urn:microsoft.com/office/officeart/2005/8/layout/vProcess5"/>
    <dgm:cxn modelId="{9955C282-20FF-4A5F-8938-44CD79B88FC0}" type="presOf" srcId="{4EB7656E-5272-47C6-8AEF-FFC8508A18A2}" destId="{75398479-9891-4A66-9F74-ED5323C55FE7}" srcOrd="0" destOrd="0" presId="urn:microsoft.com/office/officeart/2005/8/layout/vProcess5"/>
    <dgm:cxn modelId="{D5FCF3D5-B761-4485-BCE9-064552BB7939}" type="presOf" srcId="{52531E44-2C90-4867-AD5C-1DCE5FADFB6B}" destId="{E71369FA-B31D-4EC5-9C2C-E6FD267D806E}" srcOrd="0" destOrd="0" presId="urn:microsoft.com/office/officeart/2005/8/layout/vProcess5"/>
    <dgm:cxn modelId="{D6134098-1C21-431E-88A7-D839D065919B}" type="presOf" srcId="{4303370E-9CB7-4484-8D6B-3D36A7199B28}" destId="{94004AB2-BB00-44E6-B4B4-9C614BC27CAA}" srcOrd="1" destOrd="0" presId="urn:microsoft.com/office/officeart/2005/8/layout/vProcess5"/>
    <dgm:cxn modelId="{15AC8398-787F-4BEA-BC99-35BDCACF9830}" srcId="{FBDED3C7-106B-4825-901B-E193B468B1C7}" destId="{4EB7656E-5272-47C6-8AEF-FFC8508A18A2}" srcOrd="3" destOrd="0" parTransId="{49A69BEA-C8FE-4E96-9129-2F9740D3D39D}" sibTransId="{52531E44-2C90-4867-AD5C-1DCE5FADFB6B}"/>
    <dgm:cxn modelId="{1FE6B108-E675-406E-B42B-E02FC5E82EC2}" type="presOf" srcId="{63D52155-2678-47A2-9E07-FA6040D39CC6}" destId="{419667F4-76A0-43D3-9495-4F718A47C885}" srcOrd="1" destOrd="0" presId="urn:microsoft.com/office/officeart/2005/8/layout/vProcess5"/>
    <dgm:cxn modelId="{8580A709-657A-49E2-BEC9-1A412A4B199E}" type="presOf" srcId="{E5CB2671-2F1F-445D-B207-85E489BE1618}" destId="{EB07A98C-8791-496B-8614-A4693504184F}" srcOrd="0" destOrd="0" presId="urn:microsoft.com/office/officeart/2005/8/layout/vProcess5"/>
    <dgm:cxn modelId="{07F44F7D-6F7E-47FC-838D-1B821B563DBF}" srcId="{FBDED3C7-106B-4825-901B-E193B468B1C7}" destId="{42D7AA5D-ABD3-4154-A8DD-AE24A3477808}" srcOrd="1" destOrd="0" parTransId="{F6236077-4CFE-4899-8FEF-4B1E73B51B4D}" sibTransId="{F2E72081-F49A-471A-B4B1-8526ED12CC0B}"/>
    <dgm:cxn modelId="{296B1DF4-4CA7-44FE-925C-40923BCBEC9C}" type="presOf" srcId="{E3D22678-DEA4-4603-A1F0-A6671BF0F320}" destId="{129C52B9-16CA-4BFA-B2FE-3CDC1FCAE923}" srcOrd="0" destOrd="0" presId="urn:microsoft.com/office/officeart/2005/8/layout/vProcess5"/>
    <dgm:cxn modelId="{4CDA22E4-DDA9-4362-B7BD-73ECD682F2CB}" type="presOf" srcId="{42D7AA5D-ABD3-4154-A8DD-AE24A3477808}" destId="{9A7CCBC0-BA1D-4C18-A349-CF45D25B9B5F}" srcOrd="0" destOrd="0" presId="urn:microsoft.com/office/officeart/2005/8/layout/vProcess5"/>
    <dgm:cxn modelId="{8FF055DB-B448-4896-84CD-5C0DCC5B3765}" type="presOf" srcId="{4EB7656E-5272-47C6-8AEF-FFC8508A18A2}" destId="{8E82AADC-0A72-4411-B3AC-31BC7300D2B1}" srcOrd="1" destOrd="0" presId="urn:microsoft.com/office/officeart/2005/8/layout/vProcess5"/>
    <dgm:cxn modelId="{6DFDB6DB-C53C-4594-9F40-DEEEBD62271A}" srcId="{FBDED3C7-106B-4825-901B-E193B468B1C7}" destId="{4303370E-9CB7-4484-8D6B-3D36A7199B28}" srcOrd="2" destOrd="0" parTransId="{FDD54F87-AFB0-4340-8657-C08DE9D377C2}" sibTransId="{E5CB2671-2F1F-445D-B207-85E489BE1618}"/>
    <dgm:cxn modelId="{8DDDA35C-C5D1-4F21-9019-CF93A5498E65}" srcId="{FBDED3C7-106B-4825-901B-E193B468B1C7}" destId="{63D52155-2678-47A2-9E07-FA6040D39CC6}" srcOrd="0" destOrd="0" parTransId="{E634D2F3-989A-49F5-8800-49E5EA8DC99A}" sibTransId="{E3D22678-DEA4-4603-A1F0-A6671BF0F320}"/>
    <dgm:cxn modelId="{356D15C5-7221-4EEA-9B12-6D6D09CA56EB}" type="presOf" srcId="{FBDED3C7-106B-4825-901B-E193B468B1C7}" destId="{E56FA4C0-0695-4EF9-BA6C-0EC9ED7446C7}" srcOrd="0" destOrd="0" presId="urn:microsoft.com/office/officeart/2005/8/layout/vProcess5"/>
    <dgm:cxn modelId="{A3058783-BCF8-44B2-BCC8-F8B89B128D9A}" type="presOf" srcId="{F054E600-99DF-4261-9895-049F027195E0}" destId="{CE0872E9-9E58-483C-957F-D3A9B4DEB240}" srcOrd="0" destOrd="0" presId="urn:microsoft.com/office/officeart/2005/8/layout/vProcess5"/>
    <dgm:cxn modelId="{CE497AA5-AA6C-4ACE-97B0-CE1A171E75C3}" type="presParOf" srcId="{E56FA4C0-0695-4EF9-BA6C-0EC9ED7446C7}" destId="{0A077222-A07A-4472-800A-F5CBB3E37508}" srcOrd="0" destOrd="0" presId="urn:microsoft.com/office/officeart/2005/8/layout/vProcess5"/>
    <dgm:cxn modelId="{C668AEED-C49C-4F53-AB7D-B61A8141777B}" type="presParOf" srcId="{E56FA4C0-0695-4EF9-BA6C-0EC9ED7446C7}" destId="{1EC147F9-FC88-47D8-B1CB-B0755A9B7D9E}" srcOrd="1" destOrd="0" presId="urn:microsoft.com/office/officeart/2005/8/layout/vProcess5"/>
    <dgm:cxn modelId="{E44CA8C4-03B2-4E70-B071-8BA5739C699F}" type="presParOf" srcId="{E56FA4C0-0695-4EF9-BA6C-0EC9ED7446C7}" destId="{9A7CCBC0-BA1D-4C18-A349-CF45D25B9B5F}" srcOrd="2" destOrd="0" presId="urn:microsoft.com/office/officeart/2005/8/layout/vProcess5"/>
    <dgm:cxn modelId="{F4292D1B-4FC2-458E-8032-EF019085BB4E}" type="presParOf" srcId="{E56FA4C0-0695-4EF9-BA6C-0EC9ED7446C7}" destId="{ABF1C7CB-6826-4950-A139-33914DBA82B7}" srcOrd="3" destOrd="0" presId="urn:microsoft.com/office/officeart/2005/8/layout/vProcess5"/>
    <dgm:cxn modelId="{484BAE7E-BF69-4607-AACD-7B1EACF793A7}" type="presParOf" srcId="{E56FA4C0-0695-4EF9-BA6C-0EC9ED7446C7}" destId="{75398479-9891-4A66-9F74-ED5323C55FE7}" srcOrd="4" destOrd="0" presId="urn:microsoft.com/office/officeart/2005/8/layout/vProcess5"/>
    <dgm:cxn modelId="{5023490A-18CA-439F-A435-E456D7E1D2FF}" type="presParOf" srcId="{E56FA4C0-0695-4EF9-BA6C-0EC9ED7446C7}" destId="{CE0872E9-9E58-483C-957F-D3A9B4DEB240}" srcOrd="5" destOrd="0" presId="urn:microsoft.com/office/officeart/2005/8/layout/vProcess5"/>
    <dgm:cxn modelId="{442A9E7A-DD42-47C4-B8E1-C3D8E55D1D0D}" type="presParOf" srcId="{E56FA4C0-0695-4EF9-BA6C-0EC9ED7446C7}" destId="{129C52B9-16CA-4BFA-B2FE-3CDC1FCAE923}" srcOrd="6" destOrd="0" presId="urn:microsoft.com/office/officeart/2005/8/layout/vProcess5"/>
    <dgm:cxn modelId="{12C1E247-0EF2-4056-83D1-AC2E694C803B}" type="presParOf" srcId="{E56FA4C0-0695-4EF9-BA6C-0EC9ED7446C7}" destId="{9A6BE578-87F3-4668-B86E-B8A6E11A7541}" srcOrd="7" destOrd="0" presId="urn:microsoft.com/office/officeart/2005/8/layout/vProcess5"/>
    <dgm:cxn modelId="{4A1EACDB-3C97-45B6-BFAA-906159FE2732}" type="presParOf" srcId="{E56FA4C0-0695-4EF9-BA6C-0EC9ED7446C7}" destId="{EB07A98C-8791-496B-8614-A4693504184F}" srcOrd="8" destOrd="0" presId="urn:microsoft.com/office/officeart/2005/8/layout/vProcess5"/>
    <dgm:cxn modelId="{14665DF3-FBE6-4B75-AD8F-936D45C16993}" type="presParOf" srcId="{E56FA4C0-0695-4EF9-BA6C-0EC9ED7446C7}" destId="{E71369FA-B31D-4EC5-9C2C-E6FD267D806E}" srcOrd="9" destOrd="0" presId="urn:microsoft.com/office/officeart/2005/8/layout/vProcess5"/>
    <dgm:cxn modelId="{87C9113B-6E71-4F02-8510-11F8C87D79D7}" type="presParOf" srcId="{E56FA4C0-0695-4EF9-BA6C-0EC9ED7446C7}" destId="{419667F4-76A0-43D3-9495-4F718A47C885}" srcOrd="10" destOrd="0" presId="urn:microsoft.com/office/officeart/2005/8/layout/vProcess5"/>
    <dgm:cxn modelId="{8491922D-85F7-423D-A958-DB9C41EFB182}" type="presParOf" srcId="{E56FA4C0-0695-4EF9-BA6C-0EC9ED7446C7}" destId="{3C25C6E1-EB85-486D-9F02-47764DFE0F45}" srcOrd="11" destOrd="0" presId="urn:microsoft.com/office/officeart/2005/8/layout/vProcess5"/>
    <dgm:cxn modelId="{203AF01C-A81B-47F5-A7E6-F44B9B846F91}" type="presParOf" srcId="{E56FA4C0-0695-4EF9-BA6C-0EC9ED7446C7}" destId="{94004AB2-BB00-44E6-B4B4-9C614BC27CAA}" srcOrd="12" destOrd="0" presId="urn:microsoft.com/office/officeart/2005/8/layout/vProcess5"/>
    <dgm:cxn modelId="{8B92D213-7026-4C2F-B0F3-3865AE32D799}" type="presParOf" srcId="{E56FA4C0-0695-4EF9-BA6C-0EC9ED7446C7}" destId="{8E82AADC-0A72-4411-B3AC-31BC7300D2B1}" srcOrd="13" destOrd="0" presId="urn:microsoft.com/office/officeart/2005/8/layout/vProcess5"/>
    <dgm:cxn modelId="{271730E3-78A2-4A20-8E87-BF15837A7F25}" type="presParOf" srcId="{E56FA4C0-0695-4EF9-BA6C-0EC9ED7446C7}" destId="{2FA290A4-9074-4DAA-889C-82059BAE4095}"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C88588-4A6D-4E74-AB02-A73F20E653B5}"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ru-RU"/>
        </a:p>
      </dgm:t>
    </dgm:pt>
    <dgm:pt modelId="{4F402B46-3397-468D-82D2-DEDFD3405A18}">
      <dgm:prSet phldrT="[Текст]"/>
      <dgm:spPr/>
      <dgm:t>
        <a:bodyPr/>
        <a:lstStyle/>
        <a:p>
          <a:r>
            <a:rPr lang="kk-KZ" dirty="0" smtClean="0"/>
            <a:t>Сәйкестіктің арнайы тәсілі </a:t>
          </a:r>
          <a:endParaRPr lang="ru-RU" dirty="0"/>
        </a:p>
      </dgm:t>
    </dgm:pt>
    <dgm:pt modelId="{504FC5D7-0039-42EF-8DE2-CB7295E6ED8B}" type="parTrans" cxnId="{EF0695F7-E7AB-411C-B05F-9EABBD741EA1}">
      <dgm:prSet/>
      <dgm:spPr/>
      <dgm:t>
        <a:bodyPr/>
        <a:lstStyle/>
        <a:p>
          <a:endParaRPr lang="ru-RU"/>
        </a:p>
      </dgm:t>
    </dgm:pt>
    <dgm:pt modelId="{1D2EB2DB-95BB-41C2-959C-BB532965A4AF}" type="sibTrans" cxnId="{EF0695F7-E7AB-411C-B05F-9EABBD741EA1}">
      <dgm:prSet/>
      <dgm:spPr/>
      <dgm:t>
        <a:bodyPr/>
        <a:lstStyle/>
        <a:p>
          <a:endParaRPr lang="ru-RU"/>
        </a:p>
      </dgm:t>
    </dgm:pt>
    <dgm:pt modelId="{C8723CF8-DD21-4771-9D32-BED838EE9BE2}">
      <dgm:prSet phldrT="[Текст]"/>
      <dgm:spPr/>
      <dgm:t>
        <a:bodyPr/>
        <a:lstStyle/>
        <a:p>
          <a:r>
            <a:rPr lang="kk-KZ" dirty="0" smtClean="0"/>
            <a:t>Ол көбінесе арнайы тапсырыстар мен жобалар үшін ауысымды және жасамды болып келмейді. Бұл тәсіл партия арқылы қорлар есебін құрастыру мүмкін болғанда қолданылады. </a:t>
          </a:r>
          <a:endParaRPr lang="ru-RU" dirty="0"/>
        </a:p>
      </dgm:t>
    </dgm:pt>
    <dgm:pt modelId="{FC53DCBB-33C6-49C3-8DE5-4128F4285CFE}" type="parTrans" cxnId="{C411C120-61A5-4952-89C2-213579B598CF}">
      <dgm:prSet/>
      <dgm:spPr/>
      <dgm:t>
        <a:bodyPr/>
        <a:lstStyle/>
        <a:p>
          <a:endParaRPr lang="ru-RU"/>
        </a:p>
      </dgm:t>
    </dgm:pt>
    <dgm:pt modelId="{C5B9E496-8867-48F7-BD79-4DE9EDCE0700}" type="sibTrans" cxnId="{C411C120-61A5-4952-89C2-213579B598CF}">
      <dgm:prSet/>
      <dgm:spPr/>
      <dgm:t>
        <a:bodyPr/>
        <a:lstStyle/>
        <a:p>
          <a:endParaRPr lang="ru-RU"/>
        </a:p>
      </dgm:t>
    </dgm:pt>
    <dgm:pt modelId="{9144133E-31FC-4D86-8045-3904CAD2F264}">
      <dgm:prSet phldrT="[Текст]"/>
      <dgm:spPr/>
      <dgm:t>
        <a:bodyPr/>
        <a:lstStyle/>
        <a:p>
          <a:r>
            <a:rPr lang="kk-KZ" dirty="0" smtClean="0"/>
            <a:t>Орташа есептелген құн тәсіл. </a:t>
          </a:r>
          <a:endParaRPr lang="ru-RU" dirty="0"/>
        </a:p>
      </dgm:t>
    </dgm:pt>
    <dgm:pt modelId="{F4D49B40-9F4A-489C-A720-F1472BB9AECE}" type="parTrans" cxnId="{12BE3A5D-F18A-4275-B306-52BD2F4E1456}">
      <dgm:prSet/>
      <dgm:spPr/>
      <dgm:t>
        <a:bodyPr/>
        <a:lstStyle/>
        <a:p>
          <a:endParaRPr lang="ru-RU"/>
        </a:p>
      </dgm:t>
    </dgm:pt>
    <dgm:pt modelId="{84497DEE-88A3-4927-A9EA-473EF0716C51}" type="sibTrans" cxnId="{12BE3A5D-F18A-4275-B306-52BD2F4E1456}">
      <dgm:prSet/>
      <dgm:spPr/>
      <dgm:t>
        <a:bodyPr/>
        <a:lstStyle/>
        <a:p>
          <a:endParaRPr lang="ru-RU"/>
        </a:p>
      </dgm:t>
    </dgm:pt>
    <dgm:pt modelId="{7E2FC14F-D05E-422C-B8B7-A5303D0C6426}">
      <dgm:prSet phldrT="[Текст]"/>
      <dgm:spPr/>
      <dgm:t>
        <a:bodyPr/>
        <a:lstStyle/>
        <a:p>
          <a:r>
            <a:rPr lang="kk-KZ" dirty="0" smtClean="0"/>
            <a:t>FIFO тәсілі </a:t>
          </a:r>
          <a:endParaRPr lang="ru-RU" dirty="0"/>
        </a:p>
      </dgm:t>
    </dgm:pt>
    <dgm:pt modelId="{600C1C4A-578B-488B-8A70-CC3FAE45470E}" type="parTrans" cxnId="{37BFF6CE-469E-4E7D-B5BF-166E42A7BADD}">
      <dgm:prSet/>
      <dgm:spPr/>
      <dgm:t>
        <a:bodyPr/>
        <a:lstStyle/>
        <a:p>
          <a:endParaRPr lang="ru-RU"/>
        </a:p>
      </dgm:t>
    </dgm:pt>
    <dgm:pt modelId="{E862B7CB-F6A7-42DC-B268-06F2F8D892BA}" type="sibTrans" cxnId="{37BFF6CE-469E-4E7D-B5BF-166E42A7BADD}">
      <dgm:prSet/>
      <dgm:spPr/>
      <dgm:t>
        <a:bodyPr/>
        <a:lstStyle/>
        <a:p>
          <a:endParaRPr lang="ru-RU"/>
        </a:p>
      </dgm:t>
    </dgm:pt>
    <dgm:pt modelId="{24BE79AD-0931-4298-A5A3-5E67816B9D32}">
      <dgm:prSet/>
      <dgm:spPr/>
      <dgm:t>
        <a:bodyPr/>
        <a:lstStyle/>
        <a:p>
          <a:r>
            <a:rPr lang="kk-KZ" dirty="0" smtClean="0"/>
            <a:t>Осы тәсіл барысында материалдық қорлар құны - ай басындағы бар қордың орташа құны және осы айда түскен ТМҚ құны.</a:t>
          </a:r>
          <a:endParaRPr lang="ru-RU" dirty="0"/>
        </a:p>
      </dgm:t>
    </dgm:pt>
    <dgm:pt modelId="{8F86E234-7CB5-4304-A4FB-7D48D1E1D861}" type="parTrans" cxnId="{AAC0384F-0EB6-433E-BD15-56D9AAA19DE1}">
      <dgm:prSet/>
      <dgm:spPr/>
      <dgm:t>
        <a:bodyPr/>
        <a:lstStyle/>
        <a:p>
          <a:endParaRPr lang="ru-RU"/>
        </a:p>
      </dgm:t>
    </dgm:pt>
    <dgm:pt modelId="{F4C27F92-A4CE-4754-A734-640072B3CEB3}" type="sibTrans" cxnId="{AAC0384F-0EB6-433E-BD15-56D9AAA19DE1}">
      <dgm:prSet/>
      <dgm:spPr/>
      <dgm:t>
        <a:bodyPr/>
        <a:lstStyle/>
        <a:p>
          <a:endParaRPr lang="ru-RU"/>
        </a:p>
      </dgm:t>
    </dgm:pt>
    <dgm:pt modelId="{5EC3615D-21F3-4A9C-A6AE-70C03E9867A8}">
      <dgm:prSet/>
      <dgm:spPr/>
      <dgm:t>
        <a:bodyPr/>
        <a:lstStyle/>
        <a:p>
          <a:r>
            <a:rPr lang="kk-KZ" dirty="0" smtClean="0"/>
            <a:t>бірінші түскен тауар бағасы бойынша қорларды бағалау тәсілі. Бұл тәсіл болжаумен негізделген, алдымен қорлардың фактілік өз құны шығындалған материалдарға енгізілуі тиіс. Ай аяғында қордың өз құны ақырғы жеткізілген тауарға сәйкес келеді, ал олардың сатылғандары бұрын жеткізілгендерге жатады.</a:t>
          </a:r>
          <a:endParaRPr lang="ru-RU" dirty="0"/>
        </a:p>
      </dgm:t>
    </dgm:pt>
    <dgm:pt modelId="{7B5FF54C-B6A1-488B-82E0-9667F52472E9}" type="parTrans" cxnId="{68A066C2-DB79-4D8A-A21E-9CE5E01A8371}">
      <dgm:prSet/>
      <dgm:spPr/>
      <dgm:t>
        <a:bodyPr/>
        <a:lstStyle/>
        <a:p>
          <a:endParaRPr lang="ru-RU"/>
        </a:p>
      </dgm:t>
    </dgm:pt>
    <dgm:pt modelId="{41B3FDA4-8DA3-45BC-BFE5-ABC6B5BCFDD5}" type="sibTrans" cxnId="{68A066C2-DB79-4D8A-A21E-9CE5E01A8371}">
      <dgm:prSet/>
      <dgm:spPr/>
      <dgm:t>
        <a:bodyPr/>
        <a:lstStyle/>
        <a:p>
          <a:endParaRPr lang="ru-RU"/>
        </a:p>
      </dgm:t>
    </dgm:pt>
    <dgm:pt modelId="{CB3BA26D-CC31-4C90-839B-D7F325EB36CE}" type="pres">
      <dgm:prSet presAssocID="{4EC88588-4A6D-4E74-AB02-A73F20E653B5}" presName="Name0" presStyleCnt="0">
        <dgm:presLayoutVars>
          <dgm:dir/>
          <dgm:animLvl val="lvl"/>
          <dgm:resizeHandles val="exact"/>
        </dgm:presLayoutVars>
      </dgm:prSet>
      <dgm:spPr/>
      <dgm:t>
        <a:bodyPr/>
        <a:lstStyle/>
        <a:p>
          <a:endParaRPr lang="ru-RU"/>
        </a:p>
      </dgm:t>
    </dgm:pt>
    <dgm:pt modelId="{01AB409B-B470-419B-8066-CC06300C7FE5}" type="pres">
      <dgm:prSet presAssocID="{4F402B46-3397-468D-82D2-DEDFD3405A18}" presName="composite" presStyleCnt="0"/>
      <dgm:spPr/>
    </dgm:pt>
    <dgm:pt modelId="{2E3D9B89-4BE9-4BF4-957E-B11CC906D71C}" type="pres">
      <dgm:prSet presAssocID="{4F402B46-3397-468D-82D2-DEDFD3405A18}" presName="parTx" presStyleLbl="alignNode1" presStyleIdx="0" presStyleCnt="3">
        <dgm:presLayoutVars>
          <dgm:chMax val="0"/>
          <dgm:chPref val="0"/>
          <dgm:bulletEnabled val="1"/>
        </dgm:presLayoutVars>
      </dgm:prSet>
      <dgm:spPr/>
      <dgm:t>
        <a:bodyPr/>
        <a:lstStyle/>
        <a:p>
          <a:endParaRPr lang="ru-RU"/>
        </a:p>
      </dgm:t>
    </dgm:pt>
    <dgm:pt modelId="{228C8BEF-9E28-4CCF-AA70-C9315789C5F3}" type="pres">
      <dgm:prSet presAssocID="{4F402B46-3397-468D-82D2-DEDFD3405A18}" presName="desTx" presStyleLbl="alignAccFollowNode1" presStyleIdx="0" presStyleCnt="3">
        <dgm:presLayoutVars>
          <dgm:bulletEnabled val="1"/>
        </dgm:presLayoutVars>
      </dgm:prSet>
      <dgm:spPr/>
      <dgm:t>
        <a:bodyPr/>
        <a:lstStyle/>
        <a:p>
          <a:endParaRPr lang="ru-RU"/>
        </a:p>
      </dgm:t>
    </dgm:pt>
    <dgm:pt modelId="{CA6EBBDA-355E-45D7-9B72-EEFEF953F5AC}" type="pres">
      <dgm:prSet presAssocID="{1D2EB2DB-95BB-41C2-959C-BB532965A4AF}" presName="space" presStyleCnt="0"/>
      <dgm:spPr/>
    </dgm:pt>
    <dgm:pt modelId="{C94DACCF-56AA-4095-8D2A-9E78D77D80E5}" type="pres">
      <dgm:prSet presAssocID="{9144133E-31FC-4D86-8045-3904CAD2F264}" presName="composite" presStyleCnt="0"/>
      <dgm:spPr/>
    </dgm:pt>
    <dgm:pt modelId="{F2A86D73-FE9E-417F-8B82-ED3A7069730B}" type="pres">
      <dgm:prSet presAssocID="{9144133E-31FC-4D86-8045-3904CAD2F264}" presName="parTx" presStyleLbl="alignNode1" presStyleIdx="1" presStyleCnt="3">
        <dgm:presLayoutVars>
          <dgm:chMax val="0"/>
          <dgm:chPref val="0"/>
          <dgm:bulletEnabled val="1"/>
        </dgm:presLayoutVars>
      </dgm:prSet>
      <dgm:spPr/>
      <dgm:t>
        <a:bodyPr/>
        <a:lstStyle/>
        <a:p>
          <a:endParaRPr lang="ru-RU"/>
        </a:p>
      </dgm:t>
    </dgm:pt>
    <dgm:pt modelId="{C1882EB3-B7D8-41D5-BE14-EC8E2A64EEB9}" type="pres">
      <dgm:prSet presAssocID="{9144133E-31FC-4D86-8045-3904CAD2F264}" presName="desTx" presStyleLbl="alignAccFollowNode1" presStyleIdx="1" presStyleCnt="3">
        <dgm:presLayoutVars>
          <dgm:bulletEnabled val="1"/>
        </dgm:presLayoutVars>
      </dgm:prSet>
      <dgm:spPr/>
      <dgm:t>
        <a:bodyPr/>
        <a:lstStyle/>
        <a:p>
          <a:endParaRPr lang="ru-RU"/>
        </a:p>
      </dgm:t>
    </dgm:pt>
    <dgm:pt modelId="{9754DA2D-5DDD-4EB7-BAFE-465A3BA81B94}" type="pres">
      <dgm:prSet presAssocID="{84497DEE-88A3-4927-A9EA-473EF0716C51}" presName="space" presStyleCnt="0"/>
      <dgm:spPr/>
    </dgm:pt>
    <dgm:pt modelId="{94E980A0-157A-4D60-819F-9E1ED3C646C2}" type="pres">
      <dgm:prSet presAssocID="{7E2FC14F-D05E-422C-B8B7-A5303D0C6426}" presName="composite" presStyleCnt="0"/>
      <dgm:spPr/>
    </dgm:pt>
    <dgm:pt modelId="{585242A8-166E-45C8-8096-E8A513C16A17}" type="pres">
      <dgm:prSet presAssocID="{7E2FC14F-D05E-422C-B8B7-A5303D0C6426}" presName="parTx" presStyleLbl="alignNode1" presStyleIdx="2" presStyleCnt="3">
        <dgm:presLayoutVars>
          <dgm:chMax val="0"/>
          <dgm:chPref val="0"/>
          <dgm:bulletEnabled val="1"/>
        </dgm:presLayoutVars>
      </dgm:prSet>
      <dgm:spPr/>
      <dgm:t>
        <a:bodyPr/>
        <a:lstStyle/>
        <a:p>
          <a:endParaRPr lang="ru-RU"/>
        </a:p>
      </dgm:t>
    </dgm:pt>
    <dgm:pt modelId="{C07D1B0F-D4B0-4255-BF90-F2868A7F458C}" type="pres">
      <dgm:prSet presAssocID="{7E2FC14F-D05E-422C-B8B7-A5303D0C6426}" presName="desTx" presStyleLbl="alignAccFollowNode1" presStyleIdx="2" presStyleCnt="3">
        <dgm:presLayoutVars>
          <dgm:bulletEnabled val="1"/>
        </dgm:presLayoutVars>
      </dgm:prSet>
      <dgm:spPr/>
      <dgm:t>
        <a:bodyPr/>
        <a:lstStyle/>
        <a:p>
          <a:endParaRPr lang="ru-RU"/>
        </a:p>
      </dgm:t>
    </dgm:pt>
  </dgm:ptLst>
  <dgm:cxnLst>
    <dgm:cxn modelId="{388E1AE9-26E3-4CD8-A4EF-E625F1D0D007}" type="presOf" srcId="{5EC3615D-21F3-4A9C-A6AE-70C03E9867A8}" destId="{C07D1B0F-D4B0-4255-BF90-F2868A7F458C}" srcOrd="0" destOrd="0" presId="urn:microsoft.com/office/officeart/2005/8/layout/hList1"/>
    <dgm:cxn modelId="{DE0E18BD-1887-4DA0-ACBA-3FFA1C6B92F7}" type="presOf" srcId="{7E2FC14F-D05E-422C-B8B7-A5303D0C6426}" destId="{585242A8-166E-45C8-8096-E8A513C16A17}" srcOrd="0" destOrd="0" presId="urn:microsoft.com/office/officeart/2005/8/layout/hList1"/>
    <dgm:cxn modelId="{68A066C2-DB79-4D8A-A21E-9CE5E01A8371}" srcId="{7E2FC14F-D05E-422C-B8B7-A5303D0C6426}" destId="{5EC3615D-21F3-4A9C-A6AE-70C03E9867A8}" srcOrd="0" destOrd="0" parTransId="{7B5FF54C-B6A1-488B-82E0-9667F52472E9}" sibTransId="{41B3FDA4-8DA3-45BC-BFE5-ABC6B5BCFDD5}"/>
    <dgm:cxn modelId="{4169DCD3-50F3-45DE-A46C-631504DB8925}" type="presOf" srcId="{9144133E-31FC-4D86-8045-3904CAD2F264}" destId="{F2A86D73-FE9E-417F-8B82-ED3A7069730B}" srcOrd="0" destOrd="0" presId="urn:microsoft.com/office/officeart/2005/8/layout/hList1"/>
    <dgm:cxn modelId="{AAC0384F-0EB6-433E-BD15-56D9AAA19DE1}" srcId="{9144133E-31FC-4D86-8045-3904CAD2F264}" destId="{24BE79AD-0931-4298-A5A3-5E67816B9D32}" srcOrd="0" destOrd="0" parTransId="{8F86E234-7CB5-4304-A4FB-7D48D1E1D861}" sibTransId="{F4C27F92-A4CE-4754-A734-640072B3CEB3}"/>
    <dgm:cxn modelId="{15558D2C-6703-46FA-B158-CEE0B0AA21A4}" type="presOf" srcId="{C8723CF8-DD21-4771-9D32-BED838EE9BE2}" destId="{228C8BEF-9E28-4CCF-AA70-C9315789C5F3}" srcOrd="0" destOrd="0" presId="urn:microsoft.com/office/officeart/2005/8/layout/hList1"/>
    <dgm:cxn modelId="{740D185C-4008-41B6-9EFD-871C9D59129B}" type="presOf" srcId="{24BE79AD-0931-4298-A5A3-5E67816B9D32}" destId="{C1882EB3-B7D8-41D5-BE14-EC8E2A64EEB9}" srcOrd="0" destOrd="0" presId="urn:microsoft.com/office/officeart/2005/8/layout/hList1"/>
    <dgm:cxn modelId="{12BE3A5D-F18A-4275-B306-52BD2F4E1456}" srcId="{4EC88588-4A6D-4E74-AB02-A73F20E653B5}" destId="{9144133E-31FC-4D86-8045-3904CAD2F264}" srcOrd="1" destOrd="0" parTransId="{F4D49B40-9F4A-489C-A720-F1472BB9AECE}" sibTransId="{84497DEE-88A3-4927-A9EA-473EF0716C51}"/>
    <dgm:cxn modelId="{2EF980B4-29CA-43B0-9FE8-AE3E454ADBDD}" type="presOf" srcId="{4F402B46-3397-468D-82D2-DEDFD3405A18}" destId="{2E3D9B89-4BE9-4BF4-957E-B11CC906D71C}" srcOrd="0" destOrd="0" presId="urn:microsoft.com/office/officeart/2005/8/layout/hList1"/>
    <dgm:cxn modelId="{37BFF6CE-469E-4E7D-B5BF-166E42A7BADD}" srcId="{4EC88588-4A6D-4E74-AB02-A73F20E653B5}" destId="{7E2FC14F-D05E-422C-B8B7-A5303D0C6426}" srcOrd="2" destOrd="0" parTransId="{600C1C4A-578B-488B-8A70-CC3FAE45470E}" sibTransId="{E862B7CB-F6A7-42DC-B268-06F2F8D892BA}"/>
    <dgm:cxn modelId="{C411C120-61A5-4952-89C2-213579B598CF}" srcId="{4F402B46-3397-468D-82D2-DEDFD3405A18}" destId="{C8723CF8-DD21-4771-9D32-BED838EE9BE2}" srcOrd="0" destOrd="0" parTransId="{FC53DCBB-33C6-49C3-8DE5-4128F4285CFE}" sibTransId="{C5B9E496-8867-48F7-BD79-4DE9EDCE0700}"/>
    <dgm:cxn modelId="{EF0695F7-E7AB-411C-B05F-9EABBD741EA1}" srcId="{4EC88588-4A6D-4E74-AB02-A73F20E653B5}" destId="{4F402B46-3397-468D-82D2-DEDFD3405A18}" srcOrd="0" destOrd="0" parTransId="{504FC5D7-0039-42EF-8DE2-CB7295E6ED8B}" sibTransId="{1D2EB2DB-95BB-41C2-959C-BB532965A4AF}"/>
    <dgm:cxn modelId="{4C365500-6976-432E-8ABE-48DCB0FDA4C8}" type="presOf" srcId="{4EC88588-4A6D-4E74-AB02-A73F20E653B5}" destId="{CB3BA26D-CC31-4C90-839B-D7F325EB36CE}" srcOrd="0" destOrd="0" presId="urn:microsoft.com/office/officeart/2005/8/layout/hList1"/>
    <dgm:cxn modelId="{E62898CC-6A2A-4B7F-B229-6709EB7B7286}" type="presParOf" srcId="{CB3BA26D-CC31-4C90-839B-D7F325EB36CE}" destId="{01AB409B-B470-419B-8066-CC06300C7FE5}" srcOrd="0" destOrd="0" presId="urn:microsoft.com/office/officeart/2005/8/layout/hList1"/>
    <dgm:cxn modelId="{C92E710E-AF3E-44C4-95FF-3715B1056AC9}" type="presParOf" srcId="{01AB409B-B470-419B-8066-CC06300C7FE5}" destId="{2E3D9B89-4BE9-4BF4-957E-B11CC906D71C}" srcOrd="0" destOrd="0" presId="urn:microsoft.com/office/officeart/2005/8/layout/hList1"/>
    <dgm:cxn modelId="{9985112A-9033-4D80-81E7-5B40C6101E22}" type="presParOf" srcId="{01AB409B-B470-419B-8066-CC06300C7FE5}" destId="{228C8BEF-9E28-4CCF-AA70-C9315789C5F3}" srcOrd="1" destOrd="0" presId="urn:microsoft.com/office/officeart/2005/8/layout/hList1"/>
    <dgm:cxn modelId="{D71405A7-97D0-4BA3-B3DD-7C4274BB1FEE}" type="presParOf" srcId="{CB3BA26D-CC31-4C90-839B-D7F325EB36CE}" destId="{CA6EBBDA-355E-45D7-9B72-EEFEF953F5AC}" srcOrd="1" destOrd="0" presId="urn:microsoft.com/office/officeart/2005/8/layout/hList1"/>
    <dgm:cxn modelId="{EFABEF3B-57A5-4E4A-9F8A-1CCD3D4B4AB5}" type="presParOf" srcId="{CB3BA26D-CC31-4C90-839B-D7F325EB36CE}" destId="{C94DACCF-56AA-4095-8D2A-9E78D77D80E5}" srcOrd="2" destOrd="0" presId="urn:microsoft.com/office/officeart/2005/8/layout/hList1"/>
    <dgm:cxn modelId="{F930C67B-FD85-4467-A06E-369E4BF7B0F3}" type="presParOf" srcId="{C94DACCF-56AA-4095-8D2A-9E78D77D80E5}" destId="{F2A86D73-FE9E-417F-8B82-ED3A7069730B}" srcOrd="0" destOrd="0" presId="urn:microsoft.com/office/officeart/2005/8/layout/hList1"/>
    <dgm:cxn modelId="{98357162-5B2E-4329-BEA3-0E8D9E2F63C2}" type="presParOf" srcId="{C94DACCF-56AA-4095-8D2A-9E78D77D80E5}" destId="{C1882EB3-B7D8-41D5-BE14-EC8E2A64EEB9}" srcOrd="1" destOrd="0" presId="urn:microsoft.com/office/officeart/2005/8/layout/hList1"/>
    <dgm:cxn modelId="{A306B9A7-E447-4248-B344-EEF90D093126}" type="presParOf" srcId="{CB3BA26D-CC31-4C90-839B-D7F325EB36CE}" destId="{9754DA2D-5DDD-4EB7-BAFE-465A3BA81B94}" srcOrd="3" destOrd="0" presId="urn:microsoft.com/office/officeart/2005/8/layout/hList1"/>
    <dgm:cxn modelId="{E68CA85E-FD59-497B-ACB3-4043D9521110}" type="presParOf" srcId="{CB3BA26D-CC31-4C90-839B-D7F325EB36CE}" destId="{94E980A0-157A-4D60-819F-9E1ED3C646C2}" srcOrd="4" destOrd="0" presId="urn:microsoft.com/office/officeart/2005/8/layout/hList1"/>
    <dgm:cxn modelId="{6BC73CDB-2D00-4DB3-946E-615B4502199B}" type="presParOf" srcId="{94E980A0-157A-4D60-819F-9E1ED3C646C2}" destId="{585242A8-166E-45C8-8096-E8A513C16A17}" srcOrd="0" destOrd="0" presId="urn:microsoft.com/office/officeart/2005/8/layout/hList1"/>
    <dgm:cxn modelId="{0BD8AD0C-7BFC-48AB-87B9-9FCF323B64D1}" type="presParOf" srcId="{94E980A0-157A-4D60-819F-9E1ED3C646C2}" destId="{C07D1B0F-D4B0-4255-BF90-F2868A7F458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E8509E-12A2-44BF-96D1-A9E221590513}">
      <dsp:nvSpPr>
        <dsp:cNvPr id="0" name=""/>
        <dsp:cNvSpPr/>
      </dsp:nvSpPr>
      <dsp:spPr>
        <a:xfrm>
          <a:off x="82260" y="1192133"/>
          <a:ext cx="2753625" cy="2437812"/>
        </a:xfrm>
        <a:prstGeom prst="roundRect">
          <a:avLst>
            <a:gd name="adj" fmla="val 10000"/>
          </a:avLst>
        </a:prstGeom>
        <a:gradFill rotWithShape="1">
          <a:gsLst>
            <a:gs pos="0">
              <a:schemeClr val="accent2">
                <a:tint val="45000"/>
                <a:satMod val="200000"/>
              </a:schemeClr>
            </a:gs>
            <a:gs pos="30000">
              <a:schemeClr val="accent2">
                <a:tint val="61000"/>
                <a:satMod val="200000"/>
              </a:schemeClr>
            </a:gs>
            <a:gs pos="45000">
              <a:schemeClr val="accent2">
                <a:tint val="66000"/>
                <a:satMod val="200000"/>
              </a:schemeClr>
            </a:gs>
            <a:gs pos="55000">
              <a:schemeClr val="accent2">
                <a:tint val="66000"/>
                <a:satMod val="200000"/>
              </a:schemeClr>
            </a:gs>
            <a:gs pos="73000">
              <a:schemeClr val="accent2">
                <a:tint val="61000"/>
                <a:satMod val="200000"/>
              </a:schemeClr>
            </a:gs>
            <a:gs pos="100000">
              <a:schemeClr val="accent2">
                <a:tint val="45000"/>
                <a:satMod val="200000"/>
              </a:schemeClr>
            </a:gs>
          </a:gsLst>
          <a:lin ang="950000" scaled="1"/>
        </a:gradFill>
        <a:ln w="9525" cap="flat" cmpd="sng" algn="ctr">
          <a:solidFill>
            <a:schemeClr val="accent2"/>
          </a:solidFill>
          <a:prstDash val="solid"/>
        </a:ln>
        <a:effectLst>
          <a:outerShdw blurRad="38100" dist="25400" dir="5400000" rotWithShape="0">
            <a:srgbClr val="000000">
              <a:alpha val="4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kk-KZ" sz="1400" kern="1200" dirty="0" smtClean="0"/>
            <a:t>шикізат қорлары, материалдар, сатып алынған жартылай фабрикаттар мен кешендік бұйымдар, отын, ыдыс, ыдыстық материалдар, қосалқы бөлшектер және өндірісте немесе жұмыстарды, қызметтерді орындау кезінде пайдалануға арналған өзге материалдар;</a:t>
          </a:r>
          <a:endParaRPr lang="ru-RU" sz="1400" kern="1200" dirty="0"/>
        </a:p>
      </dsp:txBody>
      <dsp:txXfrm>
        <a:off x="138361" y="1248234"/>
        <a:ext cx="2641423" cy="1803221"/>
      </dsp:txXfrm>
    </dsp:sp>
    <dsp:sp modelId="{12331889-DEE7-4F61-AD50-030D10C69F97}">
      <dsp:nvSpPr>
        <dsp:cNvPr id="0" name=""/>
        <dsp:cNvSpPr/>
      </dsp:nvSpPr>
      <dsp:spPr>
        <a:xfrm>
          <a:off x="1763180" y="2441213"/>
          <a:ext cx="2344309" cy="2344309"/>
        </a:xfrm>
        <a:prstGeom prst="leftCircularArrow">
          <a:avLst>
            <a:gd name="adj1" fmla="val 2520"/>
            <a:gd name="adj2" fmla="val 305512"/>
            <a:gd name="adj3" fmla="val 2193973"/>
            <a:gd name="adj4" fmla="val 9137440"/>
            <a:gd name="adj5" fmla="val 294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A66FA53A-A992-4605-8206-C6EC82D20FD3}">
      <dsp:nvSpPr>
        <dsp:cNvPr id="0" name=""/>
        <dsp:cNvSpPr/>
      </dsp:nvSpPr>
      <dsp:spPr>
        <a:xfrm>
          <a:off x="1018463" y="3384378"/>
          <a:ext cx="1871591" cy="744270"/>
        </a:xfrm>
        <a:prstGeom prst="roundRect">
          <a:avLst>
            <a:gd name="adj" fmla="val 1000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kk-KZ" sz="2400" b="1" kern="1200" dirty="0" smtClean="0">
              <a:solidFill>
                <a:srgbClr val="7030A0"/>
              </a:solidFill>
            </a:rPr>
            <a:t>1</a:t>
          </a:r>
          <a:endParaRPr lang="ru-RU" sz="2400" b="1" kern="1200" dirty="0">
            <a:solidFill>
              <a:srgbClr val="7030A0"/>
            </a:solidFill>
          </a:endParaRPr>
        </a:p>
      </dsp:txBody>
      <dsp:txXfrm>
        <a:off x="1040262" y="3406177"/>
        <a:ext cx="1827993" cy="700672"/>
      </dsp:txXfrm>
    </dsp:sp>
    <dsp:sp modelId="{9D23D624-6ED4-462D-B534-A5A3791DB394}">
      <dsp:nvSpPr>
        <dsp:cNvPr id="0" name=""/>
        <dsp:cNvSpPr/>
      </dsp:nvSpPr>
      <dsp:spPr>
        <a:xfrm>
          <a:off x="3322714" y="2088239"/>
          <a:ext cx="2027888" cy="1726679"/>
        </a:xfrm>
        <a:prstGeom prst="roundRect">
          <a:avLst>
            <a:gd name="adj" fmla="val 10000"/>
          </a:avLst>
        </a:prstGeom>
        <a:gradFill rotWithShape="1">
          <a:gsLst>
            <a:gs pos="0">
              <a:schemeClr val="accent1">
                <a:tint val="45000"/>
                <a:satMod val="200000"/>
              </a:schemeClr>
            </a:gs>
            <a:gs pos="30000">
              <a:schemeClr val="accent1">
                <a:tint val="61000"/>
                <a:satMod val="200000"/>
              </a:schemeClr>
            </a:gs>
            <a:gs pos="45000">
              <a:schemeClr val="accent1">
                <a:tint val="66000"/>
                <a:satMod val="200000"/>
              </a:schemeClr>
            </a:gs>
            <a:gs pos="55000">
              <a:schemeClr val="accent1">
                <a:tint val="66000"/>
                <a:satMod val="200000"/>
              </a:schemeClr>
            </a:gs>
            <a:gs pos="73000">
              <a:schemeClr val="accent1">
                <a:tint val="61000"/>
                <a:satMod val="200000"/>
              </a:schemeClr>
            </a:gs>
            <a:gs pos="100000">
              <a:schemeClr val="accent1">
                <a:tint val="45000"/>
                <a:satMod val="200000"/>
              </a:schemeClr>
            </a:gs>
          </a:gsLst>
          <a:lin ang="950000" scaled="1"/>
        </a:gradFill>
        <a:ln w="9525" cap="flat" cmpd="sng" algn="ctr">
          <a:solidFill>
            <a:schemeClr val="accent1"/>
          </a:solidFill>
          <a:prstDash val="solid"/>
        </a:ln>
        <a:effectLst>
          <a:outerShdw blurRad="38100" dist="25400" dir="5400000" rotWithShape="0">
            <a:srgbClr val="000000">
              <a:alpha val="40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аяқталмаған өндіріс</a:t>
          </a:r>
          <a:endParaRPr lang="ru-RU" sz="1600" kern="1200" dirty="0"/>
        </a:p>
      </dsp:txBody>
      <dsp:txXfrm>
        <a:off x="3362450" y="2497978"/>
        <a:ext cx="1948416" cy="1277204"/>
      </dsp:txXfrm>
    </dsp:sp>
    <dsp:sp modelId="{8C21DE14-441F-4303-B993-63F5071C916A}">
      <dsp:nvSpPr>
        <dsp:cNvPr id="0" name=""/>
        <dsp:cNvSpPr/>
      </dsp:nvSpPr>
      <dsp:spPr>
        <a:xfrm>
          <a:off x="4072163" y="564324"/>
          <a:ext cx="2871411" cy="2871411"/>
        </a:xfrm>
        <a:prstGeom prst="circularArrow">
          <a:avLst>
            <a:gd name="adj1" fmla="val 2057"/>
            <a:gd name="adj2" fmla="val 246785"/>
            <a:gd name="adj3" fmla="val 19654601"/>
            <a:gd name="adj4" fmla="val 12652408"/>
            <a:gd name="adj5" fmla="val 2400"/>
          </a:avLst>
        </a:prstGeom>
        <a:gradFill rotWithShape="0">
          <a:gsLst>
            <a:gs pos="0">
              <a:schemeClr val="accent2">
                <a:hueOff val="9531695"/>
                <a:satOff val="19501"/>
                <a:lumOff val="7451"/>
                <a:alphaOff val="0"/>
                <a:shade val="63000"/>
              </a:schemeClr>
            </a:gs>
            <a:gs pos="30000">
              <a:schemeClr val="accent2">
                <a:hueOff val="9531695"/>
                <a:satOff val="19501"/>
                <a:lumOff val="7451"/>
                <a:alphaOff val="0"/>
                <a:shade val="90000"/>
                <a:satMod val="110000"/>
              </a:schemeClr>
            </a:gs>
            <a:gs pos="45000">
              <a:schemeClr val="accent2">
                <a:hueOff val="9531695"/>
                <a:satOff val="19501"/>
                <a:lumOff val="7451"/>
                <a:alphaOff val="0"/>
                <a:shade val="100000"/>
                <a:satMod val="118000"/>
              </a:schemeClr>
            </a:gs>
            <a:gs pos="55000">
              <a:schemeClr val="accent2">
                <a:hueOff val="9531695"/>
                <a:satOff val="19501"/>
                <a:lumOff val="7451"/>
                <a:alphaOff val="0"/>
                <a:shade val="100000"/>
                <a:satMod val="118000"/>
              </a:schemeClr>
            </a:gs>
            <a:gs pos="73000">
              <a:schemeClr val="accent2">
                <a:hueOff val="9531695"/>
                <a:satOff val="19501"/>
                <a:lumOff val="7451"/>
                <a:alphaOff val="0"/>
                <a:shade val="90000"/>
                <a:satMod val="110000"/>
              </a:schemeClr>
            </a:gs>
            <a:gs pos="100000">
              <a:schemeClr val="accent2">
                <a:hueOff val="9531695"/>
                <a:satOff val="19501"/>
                <a:lumOff val="7451"/>
                <a:alphaOff val="0"/>
                <a:shade val="63000"/>
              </a:schemeClr>
            </a:gs>
          </a:gsLst>
          <a:lin ang="950000" scaled="1"/>
        </a:gradFill>
        <a:ln w="76200">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hueOff val="9531695"/>
              <a:satOff val="19501"/>
              <a:lumOff val="7451"/>
              <a:alphaOff val="0"/>
            </a:schemeClr>
          </a:contourClr>
        </a:sp3d>
      </dsp:spPr>
      <dsp:style>
        <a:lnRef idx="0">
          <a:scrgbClr r="0" g="0" b="0"/>
        </a:lnRef>
        <a:fillRef idx="3">
          <a:scrgbClr r="0" g="0" b="0"/>
        </a:fillRef>
        <a:effectRef idx="3">
          <a:scrgbClr r="0" g="0" b="0"/>
        </a:effectRef>
        <a:fontRef idx="minor">
          <a:schemeClr val="lt1"/>
        </a:fontRef>
      </dsp:style>
    </dsp:sp>
    <dsp:sp modelId="{A5B4DDCD-1262-4A97-847F-0B910BA9917D}">
      <dsp:nvSpPr>
        <dsp:cNvPr id="0" name=""/>
        <dsp:cNvSpPr/>
      </dsp:nvSpPr>
      <dsp:spPr>
        <a:xfrm>
          <a:off x="3394728" y="1296143"/>
          <a:ext cx="1871591" cy="744270"/>
        </a:xfrm>
        <a:prstGeom prst="roundRect">
          <a:avLst>
            <a:gd name="adj" fmla="val 10000"/>
          </a:avLst>
        </a:prstGeom>
        <a:gradFill rotWithShape="1">
          <a:gsLst>
            <a:gs pos="0">
              <a:schemeClr val="accent1">
                <a:shade val="63000"/>
              </a:schemeClr>
            </a:gs>
            <a:gs pos="30000">
              <a:schemeClr val="accent1">
                <a:shade val="90000"/>
                <a:satMod val="110000"/>
              </a:schemeClr>
            </a:gs>
            <a:gs pos="45000">
              <a:schemeClr val="accent1">
                <a:shade val="100000"/>
                <a:satMod val="118000"/>
              </a:schemeClr>
            </a:gs>
            <a:gs pos="55000">
              <a:schemeClr val="accent1">
                <a:shade val="100000"/>
                <a:satMod val="118000"/>
              </a:schemeClr>
            </a:gs>
            <a:gs pos="73000">
              <a:schemeClr val="accent1">
                <a:shade val="90000"/>
                <a:satMod val="110000"/>
              </a:schemeClr>
            </a:gs>
            <a:gs pos="100000">
              <a:schemeClr val="accent1">
                <a:shade val="63000"/>
              </a:schemeClr>
            </a:gs>
          </a:gsLst>
          <a:lin ang="950000" scaled="1"/>
        </a:gradFill>
        <a:ln w="9525" cap="flat" cmpd="sng" algn="ctr">
          <a:solidFill>
            <a:schemeClr val="accent1"/>
          </a:solidFill>
          <a:prstDash val="solid"/>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1">
              <a:tint val="100000"/>
              <a:shade val="100000"/>
              <a:hueMod val="100000"/>
              <a:satMod val="100000"/>
            </a:schemeClr>
          </a:contourClr>
        </a:sp3d>
      </dsp:spPr>
      <dsp:style>
        <a:lnRef idx="1">
          <a:schemeClr val="accent1"/>
        </a:lnRef>
        <a:fillRef idx="3">
          <a:schemeClr val="accent1"/>
        </a:fillRef>
        <a:effectRef idx="2">
          <a:schemeClr val="accent1"/>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kk-KZ" sz="2400" b="1" kern="1200" dirty="0" smtClean="0">
              <a:solidFill>
                <a:srgbClr val="7030A0"/>
              </a:solidFill>
            </a:rPr>
            <a:t>2</a:t>
          </a:r>
          <a:endParaRPr lang="ru-RU" sz="2400" b="1" kern="1200" dirty="0">
            <a:solidFill>
              <a:srgbClr val="7030A0"/>
            </a:solidFill>
          </a:endParaRPr>
        </a:p>
      </dsp:txBody>
      <dsp:txXfrm>
        <a:off x="3416527" y="1317942"/>
        <a:ext cx="1827993" cy="700672"/>
      </dsp:txXfrm>
    </dsp:sp>
    <dsp:sp modelId="{824954F9-A714-4DCA-BCA2-A60D29BE3C38}">
      <dsp:nvSpPr>
        <dsp:cNvPr id="0" name=""/>
        <dsp:cNvSpPr/>
      </dsp:nvSpPr>
      <dsp:spPr>
        <a:xfrm>
          <a:off x="5660799" y="1399232"/>
          <a:ext cx="2553936" cy="2390784"/>
        </a:xfrm>
        <a:prstGeom prst="roundRect">
          <a:avLst>
            <a:gd name="adj" fmla="val 10000"/>
          </a:avLst>
        </a:prstGeom>
        <a:gradFill rotWithShape="1">
          <a:gsLst>
            <a:gs pos="0">
              <a:schemeClr val="accent3">
                <a:tint val="45000"/>
                <a:satMod val="200000"/>
              </a:schemeClr>
            </a:gs>
            <a:gs pos="30000">
              <a:schemeClr val="accent3">
                <a:tint val="61000"/>
                <a:satMod val="200000"/>
              </a:schemeClr>
            </a:gs>
            <a:gs pos="45000">
              <a:schemeClr val="accent3">
                <a:tint val="66000"/>
                <a:satMod val="200000"/>
              </a:schemeClr>
            </a:gs>
            <a:gs pos="55000">
              <a:schemeClr val="accent3">
                <a:tint val="66000"/>
                <a:satMod val="200000"/>
              </a:schemeClr>
            </a:gs>
            <a:gs pos="73000">
              <a:schemeClr val="accent3">
                <a:tint val="61000"/>
                <a:satMod val="200000"/>
              </a:schemeClr>
            </a:gs>
            <a:gs pos="100000">
              <a:schemeClr val="accent3">
                <a:tint val="45000"/>
                <a:satMod val="200000"/>
              </a:schemeClr>
            </a:gs>
          </a:gsLst>
          <a:lin ang="950000" scaled="1"/>
        </a:gradFill>
        <a:ln w="9525" cap="flat" cmpd="sng" algn="ctr">
          <a:solidFill>
            <a:schemeClr val="accent3"/>
          </a:solidFill>
          <a:prstDash val="solid"/>
        </a:ln>
        <a:effectLst>
          <a:outerShdw blurRad="38100" dist="25400" dir="5400000" rotWithShape="0">
            <a:srgbClr val="000000">
              <a:alpha val="40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субъектінің қызмет барысында сатуға арналған дайын өнім, тауар түріндегі активтер</a:t>
          </a:r>
          <a:endParaRPr lang="ru-RU" sz="1600" kern="1200" dirty="0"/>
        </a:p>
      </dsp:txBody>
      <dsp:txXfrm>
        <a:off x="5715818" y="1454251"/>
        <a:ext cx="2443898" cy="1768435"/>
      </dsp:txXfrm>
    </dsp:sp>
    <dsp:sp modelId="{ADCACFF8-D31D-4A7B-8B7B-50B16547C838}">
      <dsp:nvSpPr>
        <dsp:cNvPr id="0" name=""/>
        <dsp:cNvSpPr/>
      </dsp:nvSpPr>
      <dsp:spPr>
        <a:xfrm>
          <a:off x="6293471" y="3391549"/>
          <a:ext cx="1871591" cy="744270"/>
        </a:xfrm>
        <a:prstGeom prst="roundRect">
          <a:avLst>
            <a:gd name="adj" fmla="val 10000"/>
          </a:avLst>
        </a:prstGeom>
        <a:gradFill rotWithShape="0">
          <a:gsLst>
            <a:gs pos="0">
              <a:schemeClr val="accent2">
                <a:hueOff val="9531695"/>
                <a:satOff val="19501"/>
                <a:lumOff val="7451"/>
                <a:alphaOff val="0"/>
                <a:shade val="63000"/>
              </a:schemeClr>
            </a:gs>
            <a:gs pos="30000">
              <a:schemeClr val="accent2">
                <a:hueOff val="9531695"/>
                <a:satOff val="19501"/>
                <a:lumOff val="7451"/>
                <a:alphaOff val="0"/>
                <a:shade val="90000"/>
                <a:satMod val="110000"/>
              </a:schemeClr>
            </a:gs>
            <a:gs pos="45000">
              <a:schemeClr val="accent2">
                <a:hueOff val="9531695"/>
                <a:satOff val="19501"/>
                <a:lumOff val="7451"/>
                <a:alphaOff val="0"/>
                <a:shade val="100000"/>
                <a:satMod val="118000"/>
              </a:schemeClr>
            </a:gs>
            <a:gs pos="55000">
              <a:schemeClr val="accent2">
                <a:hueOff val="9531695"/>
                <a:satOff val="19501"/>
                <a:lumOff val="7451"/>
                <a:alphaOff val="0"/>
                <a:shade val="100000"/>
                <a:satMod val="118000"/>
              </a:schemeClr>
            </a:gs>
            <a:gs pos="73000">
              <a:schemeClr val="accent2">
                <a:hueOff val="9531695"/>
                <a:satOff val="19501"/>
                <a:lumOff val="7451"/>
                <a:alphaOff val="0"/>
                <a:shade val="90000"/>
                <a:satMod val="110000"/>
              </a:schemeClr>
            </a:gs>
            <a:gs pos="100000">
              <a:schemeClr val="accent2">
                <a:hueOff val="9531695"/>
                <a:satOff val="19501"/>
                <a:lumOff val="7451"/>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hueOff val="9531695"/>
              <a:satOff val="19501"/>
              <a:lumOff val="7451"/>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kk-KZ" sz="2400" b="1" kern="1200" dirty="0" smtClean="0">
              <a:solidFill>
                <a:srgbClr val="7030A0"/>
              </a:solidFill>
            </a:rPr>
            <a:t>3</a:t>
          </a:r>
          <a:endParaRPr lang="ru-RU" sz="2400" b="1" kern="1200" dirty="0">
            <a:solidFill>
              <a:srgbClr val="7030A0"/>
            </a:solidFill>
          </a:endParaRPr>
        </a:p>
      </dsp:txBody>
      <dsp:txXfrm>
        <a:off x="6315270" y="3413348"/>
        <a:ext cx="1827993" cy="7006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147F9-FC88-47D8-B1CB-B0755A9B7D9E}">
      <dsp:nvSpPr>
        <dsp:cNvPr id="0" name=""/>
        <dsp:cNvSpPr/>
      </dsp:nvSpPr>
      <dsp:spPr>
        <a:xfrm>
          <a:off x="0" y="0"/>
          <a:ext cx="5766400" cy="797693"/>
        </a:xfrm>
        <a:prstGeom prst="roundRect">
          <a:avLst>
            <a:gd name="adj" fmla="val 10000"/>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2">
              <a:hueOff val="0"/>
              <a:satOff val="0"/>
              <a:lumOff val="0"/>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kk-KZ" sz="1500" kern="1200" dirty="0" smtClean="0">
              <a:solidFill>
                <a:schemeClr val="tx1"/>
              </a:solidFill>
              <a:latin typeface="Times New Roman" pitchFamily="18" charset="0"/>
              <a:cs typeface="Times New Roman" pitchFamily="18" charset="0"/>
            </a:rPr>
            <a:t>босалқылардың кіріске уақытында және толық енгізілуін, сақталу орындарындағы жағдайын қадағалау</a:t>
          </a:r>
          <a:endParaRPr lang="ru-RU" sz="1500" kern="1200" dirty="0">
            <a:solidFill>
              <a:schemeClr val="tx1"/>
            </a:solidFill>
            <a:latin typeface="Times New Roman" pitchFamily="18" charset="0"/>
            <a:cs typeface="Times New Roman" pitchFamily="18" charset="0"/>
          </a:endParaRPr>
        </a:p>
      </dsp:txBody>
      <dsp:txXfrm>
        <a:off x="23364" y="23364"/>
        <a:ext cx="4812296" cy="750965"/>
      </dsp:txXfrm>
    </dsp:sp>
    <dsp:sp modelId="{9A7CCBC0-BA1D-4C18-A349-CF45D25B9B5F}">
      <dsp:nvSpPr>
        <dsp:cNvPr id="0" name=""/>
        <dsp:cNvSpPr/>
      </dsp:nvSpPr>
      <dsp:spPr>
        <a:xfrm>
          <a:off x="430607" y="908484"/>
          <a:ext cx="5766400" cy="797693"/>
        </a:xfrm>
        <a:prstGeom prst="roundRect">
          <a:avLst>
            <a:gd name="adj" fmla="val 10000"/>
          </a:avLst>
        </a:prstGeom>
        <a:gradFill rotWithShape="0">
          <a:gsLst>
            <a:gs pos="0">
              <a:schemeClr val="accent2">
                <a:hueOff val="2382924"/>
                <a:satOff val="4875"/>
                <a:lumOff val="1863"/>
                <a:alphaOff val="0"/>
                <a:shade val="63000"/>
              </a:schemeClr>
            </a:gs>
            <a:gs pos="30000">
              <a:schemeClr val="accent2">
                <a:hueOff val="2382924"/>
                <a:satOff val="4875"/>
                <a:lumOff val="1863"/>
                <a:alphaOff val="0"/>
                <a:shade val="90000"/>
                <a:satMod val="110000"/>
              </a:schemeClr>
            </a:gs>
            <a:gs pos="45000">
              <a:schemeClr val="accent2">
                <a:hueOff val="2382924"/>
                <a:satOff val="4875"/>
                <a:lumOff val="1863"/>
                <a:alphaOff val="0"/>
                <a:shade val="100000"/>
                <a:satMod val="118000"/>
              </a:schemeClr>
            </a:gs>
            <a:gs pos="55000">
              <a:schemeClr val="accent2">
                <a:hueOff val="2382924"/>
                <a:satOff val="4875"/>
                <a:lumOff val="1863"/>
                <a:alphaOff val="0"/>
                <a:shade val="100000"/>
                <a:satMod val="118000"/>
              </a:schemeClr>
            </a:gs>
            <a:gs pos="73000">
              <a:schemeClr val="accent2">
                <a:hueOff val="2382924"/>
                <a:satOff val="4875"/>
                <a:lumOff val="1863"/>
                <a:alphaOff val="0"/>
                <a:shade val="90000"/>
                <a:satMod val="110000"/>
              </a:schemeClr>
            </a:gs>
            <a:gs pos="100000">
              <a:schemeClr val="accent2">
                <a:hueOff val="2382924"/>
                <a:satOff val="4875"/>
                <a:lumOff val="1863"/>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2">
              <a:hueOff val="2382924"/>
              <a:satOff val="4875"/>
              <a:lumOff val="1863"/>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kk-KZ" sz="1500" kern="1200" smtClean="0">
              <a:solidFill>
                <a:schemeClr val="tx1"/>
              </a:solidFill>
              <a:latin typeface="Times New Roman" pitchFamily="18" charset="0"/>
              <a:cs typeface="Times New Roman" pitchFamily="18" charset="0"/>
            </a:rPr>
            <a:t>босалқылардың қозғалысы бойынша барлық операцияларды толық және уақытында құжаттау</a:t>
          </a:r>
          <a:endParaRPr lang="ru-RU" sz="1500" kern="1200" dirty="0">
            <a:solidFill>
              <a:schemeClr val="tx1"/>
            </a:solidFill>
            <a:latin typeface="Times New Roman" pitchFamily="18" charset="0"/>
            <a:cs typeface="Times New Roman" pitchFamily="18" charset="0"/>
          </a:endParaRPr>
        </a:p>
      </dsp:txBody>
      <dsp:txXfrm>
        <a:off x="453971" y="931848"/>
        <a:ext cx="4770564" cy="750965"/>
      </dsp:txXfrm>
    </dsp:sp>
    <dsp:sp modelId="{ABF1C7CB-6826-4950-A139-33914DBA82B7}">
      <dsp:nvSpPr>
        <dsp:cNvPr id="0" name=""/>
        <dsp:cNvSpPr/>
      </dsp:nvSpPr>
      <dsp:spPr>
        <a:xfrm>
          <a:off x="861215" y="1816968"/>
          <a:ext cx="5766400" cy="797693"/>
        </a:xfrm>
        <a:prstGeom prst="roundRect">
          <a:avLst>
            <a:gd name="adj" fmla="val 10000"/>
          </a:avLst>
        </a:prstGeom>
        <a:gradFill rotWithShape="0">
          <a:gsLst>
            <a:gs pos="0">
              <a:schemeClr val="accent2">
                <a:hueOff val="4765848"/>
                <a:satOff val="9751"/>
                <a:lumOff val="3725"/>
                <a:alphaOff val="0"/>
                <a:shade val="63000"/>
              </a:schemeClr>
            </a:gs>
            <a:gs pos="30000">
              <a:schemeClr val="accent2">
                <a:hueOff val="4765848"/>
                <a:satOff val="9751"/>
                <a:lumOff val="3725"/>
                <a:alphaOff val="0"/>
                <a:shade val="90000"/>
                <a:satMod val="110000"/>
              </a:schemeClr>
            </a:gs>
            <a:gs pos="45000">
              <a:schemeClr val="accent2">
                <a:hueOff val="4765848"/>
                <a:satOff val="9751"/>
                <a:lumOff val="3725"/>
                <a:alphaOff val="0"/>
                <a:shade val="100000"/>
                <a:satMod val="118000"/>
              </a:schemeClr>
            </a:gs>
            <a:gs pos="55000">
              <a:schemeClr val="accent2">
                <a:hueOff val="4765848"/>
                <a:satOff val="9751"/>
                <a:lumOff val="3725"/>
                <a:alphaOff val="0"/>
                <a:shade val="100000"/>
                <a:satMod val="118000"/>
              </a:schemeClr>
            </a:gs>
            <a:gs pos="73000">
              <a:schemeClr val="accent2">
                <a:hueOff val="4765848"/>
                <a:satOff val="9751"/>
                <a:lumOff val="3725"/>
                <a:alphaOff val="0"/>
                <a:shade val="90000"/>
                <a:satMod val="110000"/>
              </a:schemeClr>
            </a:gs>
            <a:gs pos="100000">
              <a:schemeClr val="accent2">
                <a:hueOff val="4765848"/>
                <a:satOff val="9751"/>
                <a:lumOff val="3725"/>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2">
              <a:hueOff val="4765848"/>
              <a:satOff val="9751"/>
              <a:lumOff val="3725"/>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kk-KZ" sz="1500" kern="1200" dirty="0" smtClean="0">
              <a:solidFill>
                <a:schemeClr val="tx1"/>
              </a:solidFill>
              <a:latin typeface="Times New Roman" pitchFamily="18" charset="0"/>
              <a:cs typeface="Times New Roman" pitchFamily="18" charset="0"/>
            </a:rPr>
            <a:t>көліктік-дайындау шығындары (КДШ) мен дайындалған құндылықтардың әзіндік құнын уақытында және толық анықтау</a:t>
          </a:r>
          <a:endParaRPr lang="ru-RU" sz="1500" kern="1200" dirty="0">
            <a:solidFill>
              <a:schemeClr val="tx1"/>
            </a:solidFill>
            <a:latin typeface="Times New Roman" pitchFamily="18" charset="0"/>
            <a:cs typeface="Times New Roman" pitchFamily="18" charset="0"/>
          </a:endParaRPr>
        </a:p>
      </dsp:txBody>
      <dsp:txXfrm>
        <a:off x="884579" y="1840332"/>
        <a:ext cx="4770564" cy="750965"/>
      </dsp:txXfrm>
    </dsp:sp>
    <dsp:sp modelId="{75398479-9891-4A66-9F74-ED5323C55FE7}">
      <dsp:nvSpPr>
        <dsp:cNvPr id="0" name=""/>
        <dsp:cNvSpPr/>
      </dsp:nvSpPr>
      <dsp:spPr>
        <a:xfrm>
          <a:off x="1291823" y="2725452"/>
          <a:ext cx="5766400" cy="797693"/>
        </a:xfrm>
        <a:prstGeom prst="roundRect">
          <a:avLst>
            <a:gd name="adj" fmla="val 10000"/>
          </a:avLst>
        </a:prstGeom>
        <a:gradFill rotWithShape="0">
          <a:gsLst>
            <a:gs pos="0">
              <a:schemeClr val="accent2">
                <a:hueOff val="7148772"/>
                <a:satOff val="14626"/>
                <a:lumOff val="5588"/>
                <a:alphaOff val="0"/>
                <a:shade val="63000"/>
              </a:schemeClr>
            </a:gs>
            <a:gs pos="30000">
              <a:schemeClr val="accent2">
                <a:hueOff val="7148772"/>
                <a:satOff val="14626"/>
                <a:lumOff val="5588"/>
                <a:alphaOff val="0"/>
                <a:shade val="90000"/>
                <a:satMod val="110000"/>
              </a:schemeClr>
            </a:gs>
            <a:gs pos="45000">
              <a:schemeClr val="accent2">
                <a:hueOff val="7148772"/>
                <a:satOff val="14626"/>
                <a:lumOff val="5588"/>
                <a:alphaOff val="0"/>
                <a:shade val="100000"/>
                <a:satMod val="118000"/>
              </a:schemeClr>
            </a:gs>
            <a:gs pos="55000">
              <a:schemeClr val="accent2">
                <a:hueOff val="7148772"/>
                <a:satOff val="14626"/>
                <a:lumOff val="5588"/>
                <a:alphaOff val="0"/>
                <a:shade val="100000"/>
                <a:satMod val="118000"/>
              </a:schemeClr>
            </a:gs>
            <a:gs pos="73000">
              <a:schemeClr val="accent2">
                <a:hueOff val="7148772"/>
                <a:satOff val="14626"/>
                <a:lumOff val="5588"/>
                <a:alphaOff val="0"/>
                <a:shade val="90000"/>
                <a:satMod val="110000"/>
              </a:schemeClr>
            </a:gs>
            <a:gs pos="100000">
              <a:schemeClr val="accent2">
                <a:hueOff val="7148772"/>
                <a:satOff val="14626"/>
                <a:lumOff val="5588"/>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2">
              <a:hueOff val="7148772"/>
              <a:satOff val="14626"/>
              <a:lumOff val="5588"/>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kk-KZ" sz="1500" kern="1200" dirty="0" smtClean="0">
              <a:solidFill>
                <a:schemeClr val="tx1"/>
              </a:solidFill>
              <a:latin typeface="Times New Roman" pitchFamily="18" charset="0"/>
              <a:cs typeface="Times New Roman" pitchFamily="18" charset="0"/>
            </a:rPr>
            <a:t>КДШ-ны өндірістің шығындарына жазудың біркелкі және дұрыс болуын бақылау</a:t>
          </a:r>
          <a:endParaRPr lang="ru-RU" sz="1500" kern="1200" dirty="0">
            <a:solidFill>
              <a:schemeClr val="tx1"/>
            </a:solidFill>
            <a:latin typeface="Times New Roman" pitchFamily="18" charset="0"/>
            <a:cs typeface="Times New Roman" pitchFamily="18" charset="0"/>
          </a:endParaRPr>
        </a:p>
      </dsp:txBody>
      <dsp:txXfrm>
        <a:off x="1315187" y="2748816"/>
        <a:ext cx="4770564" cy="750965"/>
      </dsp:txXfrm>
    </dsp:sp>
    <dsp:sp modelId="{CE0872E9-9E58-483C-957F-D3A9B4DEB240}">
      <dsp:nvSpPr>
        <dsp:cNvPr id="0" name=""/>
        <dsp:cNvSpPr/>
      </dsp:nvSpPr>
      <dsp:spPr>
        <a:xfrm>
          <a:off x="1722431" y="3633936"/>
          <a:ext cx="5766400" cy="797693"/>
        </a:xfrm>
        <a:prstGeom prst="roundRect">
          <a:avLst>
            <a:gd name="adj" fmla="val 10000"/>
          </a:avLst>
        </a:prstGeom>
        <a:gradFill rotWithShape="0">
          <a:gsLst>
            <a:gs pos="0">
              <a:schemeClr val="accent2">
                <a:hueOff val="9531695"/>
                <a:satOff val="19501"/>
                <a:lumOff val="7451"/>
                <a:alphaOff val="0"/>
                <a:shade val="63000"/>
              </a:schemeClr>
            </a:gs>
            <a:gs pos="30000">
              <a:schemeClr val="accent2">
                <a:hueOff val="9531695"/>
                <a:satOff val="19501"/>
                <a:lumOff val="7451"/>
                <a:alphaOff val="0"/>
                <a:shade val="90000"/>
                <a:satMod val="110000"/>
              </a:schemeClr>
            </a:gs>
            <a:gs pos="45000">
              <a:schemeClr val="accent2">
                <a:hueOff val="9531695"/>
                <a:satOff val="19501"/>
                <a:lumOff val="7451"/>
                <a:alphaOff val="0"/>
                <a:shade val="100000"/>
                <a:satMod val="118000"/>
              </a:schemeClr>
            </a:gs>
            <a:gs pos="55000">
              <a:schemeClr val="accent2">
                <a:hueOff val="9531695"/>
                <a:satOff val="19501"/>
                <a:lumOff val="7451"/>
                <a:alphaOff val="0"/>
                <a:shade val="100000"/>
                <a:satMod val="118000"/>
              </a:schemeClr>
            </a:gs>
            <a:gs pos="73000">
              <a:schemeClr val="accent2">
                <a:hueOff val="9531695"/>
                <a:satOff val="19501"/>
                <a:lumOff val="7451"/>
                <a:alphaOff val="0"/>
                <a:shade val="90000"/>
                <a:satMod val="110000"/>
              </a:schemeClr>
            </a:gs>
            <a:gs pos="100000">
              <a:schemeClr val="accent2">
                <a:hueOff val="9531695"/>
                <a:satOff val="19501"/>
                <a:lumOff val="7451"/>
                <a:alphaOff val="0"/>
                <a:shade val="63000"/>
              </a:schemeClr>
            </a:gs>
          </a:gsLst>
          <a:lin ang="950000" scaled="1"/>
        </a:gradFill>
        <a:ln>
          <a:noFill/>
        </a:ln>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accent2">
              <a:hueOff val="9531695"/>
              <a:satOff val="19501"/>
              <a:lumOff val="7451"/>
              <a:alphaOff val="0"/>
              <a:tint val="100000"/>
              <a:shade val="100000"/>
              <a:hueMod val="100000"/>
              <a:satMod val="10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kk-KZ" sz="1500" kern="1200" dirty="0" smtClean="0">
              <a:solidFill>
                <a:schemeClr val="tx1"/>
              </a:solidFill>
              <a:latin typeface="Times New Roman" pitchFamily="18" charset="0"/>
              <a:cs typeface="Times New Roman" pitchFamily="18" charset="0"/>
            </a:rPr>
            <a:t>ішкі ресурстарды жұмылдыру мақсатында субъектіге қажет емес материалдық босалқы қорларды тауып сату</a:t>
          </a:r>
          <a:endParaRPr lang="ru-RU" sz="1500" kern="1200" dirty="0">
            <a:solidFill>
              <a:schemeClr val="tx1"/>
            </a:solidFill>
            <a:latin typeface="Times New Roman" pitchFamily="18" charset="0"/>
            <a:cs typeface="Times New Roman" pitchFamily="18" charset="0"/>
          </a:endParaRPr>
        </a:p>
      </dsp:txBody>
      <dsp:txXfrm>
        <a:off x="1745795" y="3657300"/>
        <a:ext cx="4770564" cy="750965"/>
      </dsp:txXfrm>
    </dsp:sp>
    <dsp:sp modelId="{129C52B9-16CA-4BFA-B2FE-3CDC1FCAE923}">
      <dsp:nvSpPr>
        <dsp:cNvPr id="0" name=""/>
        <dsp:cNvSpPr/>
      </dsp:nvSpPr>
      <dsp:spPr>
        <a:xfrm>
          <a:off x="5247899" y="582759"/>
          <a:ext cx="518500" cy="518500"/>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just" defTabSz="1022350">
            <a:lnSpc>
              <a:spcPct val="90000"/>
            </a:lnSpc>
            <a:spcBef>
              <a:spcPct val="0"/>
            </a:spcBef>
            <a:spcAft>
              <a:spcPct val="35000"/>
            </a:spcAft>
          </a:pPr>
          <a:endParaRPr lang="ru-RU" sz="2300" kern="1200">
            <a:solidFill>
              <a:srgbClr val="002060"/>
            </a:solidFill>
          </a:endParaRPr>
        </a:p>
      </dsp:txBody>
      <dsp:txXfrm>
        <a:off x="5364562" y="582759"/>
        <a:ext cx="285175" cy="390171"/>
      </dsp:txXfrm>
    </dsp:sp>
    <dsp:sp modelId="{9A6BE578-87F3-4668-B86E-B8A6E11A7541}">
      <dsp:nvSpPr>
        <dsp:cNvPr id="0" name=""/>
        <dsp:cNvSpPr/>
      </dsp:nvSpPr>
      <dsp:spPr>
        <a:xfrm>
          <a:off x="5678507" y="1491243"/>
          <a:ext cx="518500" cy="518500"/>
        </a:xfrm>
        <a:prstGeom prst="downArrow">
          <a:avLst>
            <a:gd name="adj1" fmla="val 55000"/>
            <a:gd name="adj2" fmla="val 45000"/>
          </a:avLst>
        </a:prstGeom>
        <a:solidFill>
          <a:schemeClr val="accent2">
            <a:tint val="40000"/>
            <a:alpha val="90000"/>
            <a:hueOff val="3156207"/>
            <a:satOff val="7429"/>
            <a:lumOff val="716"/>
            <a:alphaOff val="0"/>
          </a:schemeClr>
        </a:solidFill>
        <a:ln w="9525" cap="flat" cmpd="sng" algn="ctr">
          <a:solidFill>
            <a:schemeClr val="accent2">
              <a:tint val="40000"/>
              <a:alpha val="90000"/>
              <a:hueOff val="3156207"/>
              <a:satOff val="7429"/>
              <a:lumOff val="71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just" defTabSz="1022350">
            <a:lnSpc>
              <a:spcPct val="90000"/>
            </a:lnSpc>
            <a:spcBef>
              <a:spcPct val="0"/>
            </a:spcBef>
            <a:spcAft>
              <a:spcPct val="35000"/>
            </a:spcAft>
          </a:pPr>
          <a:endParaRPr lang="ru-RU" sz="2300" kern="1200">
            <a:solidFill>
              <a:srgbClr val="002060"/>
            </a:solidFill>
          </a:endParaRPr>
        </a:p>
      </dsp:txBody>
      <dsp:txXfrm>
        <a:off x="5795170" y="1491243"/>
        <a:ext cx="285175" cy="390171"/>
      </dsp:txXfrm>
    </dsp:sp>
    <dsp:sp modelId="{EB07A98C-8791-496B-8614-A4693504184F}">
      <dsp:nvSpPr>
        <dsp:cNvPr id="0" name=""/>
        <dsp:cNvSpPr/>
      </dsp:nvSpPr>
      <dsp:spPr>
        <a:xfrm>
          <a:off x="6109115" y="2386432"/>
          <a:ext cx="518500" cy="518500"/>
        </a:xfrm>
        <a:prstGeom prst="downArrow">
          <a:avLst>
            <a:gd name="adj1" fmla="val 55000"/>
            <a:gd name="adj2" fmla="val 45000"/>
          </a:avLst>
        </a:prstGeom>
        <a:solidFill>
          <a:schemeClr val="accent2">
            <a:tint val="40000"/>
            <a:alpha val="90000"/>
            <a:hueOff val="6312414"/>
            <a:satOff val="14857"/>
            <a:lumOff val="1433"/>
            <a:alphaOff val="0"/>
          </a:schemeClr>
        </a:solidFill>
        <a:ln w="9525" cap="flat" cmpd="sng" algn="ctr">
          <a:solidFill>
            <a:schemeClr val="accent2">
              <a:tint val="40000"/>
              <a:alpha val="90000"/>
              <a:hueOff val="6312414"/>
              <a:satOff val="14857"/>
              <a:lumOff val="143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just" defTabSz="1022350">
            <a:lnSpc>
              <a:spcPct val="90000"/>
            </a:lnSpc>
            <a:spcBef>
              <a:spcPct val="0"/>
            </a:spcBef>
            <a:spcAft>
              <a:spcPct val="35000"/>
            </a:spcAft>
          </a:pPr>
          <a:endParaRPr lang="ru-RU" sz="2300" kern="1200">
            <a:solidFill>
              <a:srgbClr val="002060"/>
            </a:solidFill>
          </a:endParaRPr>
        </a:p>
      </dsp:txBody>
      <dsp:txXfrm>
        <a:off x="6225778" y="2386432"/>
        <a:ext cx="285175" cy="390171"/>
      </dsp:txXfrm>
    </dsp:sp>
    <dsp:sp modelId="{E71369FA-B31D-4EC5-9C2C-E6FD267D806E}">
      <dsp:nvSpPr>
        <dsp:cNvPr id="0" name=""/>
        <dsp:cNvSpPr/>
      </dsp:nvSpPr>
      <dsp:spPr>
        <a:xfrm>
          <a:off x="6539723" y="3303780"/>
          <a:ext cx="518500" cy="518500"/>
        </a:xfrm>
        <a:prstGeom prst="downArrow">
          <a:avLst>
            <a:gd name="adj1" fmla="val 55000"/>
            <a:gd name="adj2" fmla="val 45000"/>
          </a:avLst>
        </a:prstGeom>
        <a:solidFill>
          <a:schemeClr val="accent2">
            <a:tint val="40000"/>
            <a:alpha val="90000"/>
            <a:hueOff val="9468620"/>
            <a:satOff val="22286"/>
            <a:lumOff val="2149"/>
            <a:alphaOff val="0"/>
          </a:schemeClr>
        </a:solidFill>
        <a:ln w="9525" cap="flat" cmpd="sng" algn="ctr">
          <a:solidFill>
            <a:schemeClr val="accent2">
              <a:tint val="40000"/>
              <a:alpha val="90000"/>
              <a:hueOff val="9468620"/>
              <a:satOff val="22286"/>
              <a:lumOff val="214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just" defTabSz="1022350">
            <a:lnSpc>
              <a:spcPct val="90000"/>
            </a:lnSpc>
            <a:spcBef>
              <a:spcPct val="0"/>
            </a:spcBef>
            <a:spcAft>
              <a:spcPct val="35000"/>
            </a:spcAft>
          </a:pPr>
          <a:endParaRPr lang="ru-RU" sz="2300" kern="1200">
            <a:solidFill>
              <a:srgbClr val="002060"/>
            </a:solidFill>
          </a:endParaRPr>
        </a:p>
      </dsp:txBody>
      <dsp:txXfrm>
        <a:off x="6656386" y="3303780"/>
        <a:ext cx="285175" cy="3901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3D9B89-4BE9-4BF4-957E-B11CC906D71C}">
      <dsp:nvSpPr>
        <dsp:cNvPr id="0" name=""/>
        <dsp:cNvSpPr/>
      </dsp:nvSpPr>
      <dsp:spPr>
        <a:xfrm>
          <a:off x="2571" y="257361"/>
          <a:ext cx="2507456" cy="579402"/>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kk-KZ" sz="1600" kern="1200" dirty="0" smtClean="0"/>
            <a:t>Сәйкестіктің арнайы тәсілі </a:t>
          </a:r>
          <a:endParaRPr lang="ru-RU" sz="1600" kern="1200" dirty="0"/>
        </a:p>
      </dsp:txBody>
      <dsp:txXfrm>
        <a:off x="2571" y="257361"/>
        <a:ext cx="2507456" cy="579402"/>
      </dsp:txXfrm>
    </dsp:sp>
    <dsp:sp modelId="{228C8BEF-9E28-4CCF-AA70-C9315789C5F3}">
      <dsp:nvSpPr>
        <dsp:cNvPr id="0" name=""/>
        <dsp:cNvSpPr/>
      </dsp:nvSpPr>
      <dsp:spPr>
        <a:xfrm>
          <a:off x="2571" y="836763"/>
          <a:ext cx="2507456" cy="3843000"/>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Ол көбінесе арнайы тапсырыстар мен жобалар үшін ауысымды және жасамды болып келмейді. Бұл тәсіл партия арқылы қорлар есебін құрастыру мүмкін болғанда қолданылады. </a:t>
          </a:r>
          <a:endParaRPr lang="ru-RU" sz="1600" kern="1200" dirty="0"/>
        </a:p>
      </dsp:txBody>
      <dsp:txXfrm>
        <a:off x="2571" y="836763"/>
        <a:ext cx="2507456" cy="3843000"/>
      </dsp:txXfrm>
    </dsp:sp>
    <dsp:sp modelId="{F2A86D73-FE9E-417F-8B82-ED3A7069730B}">
      <dsp:nvSpPr>
        <dsp:cNvPr id="0" name=""/>
        <dsp:cNvSpPr/>
      </dsp:nvSpPr>
      <dsp:spPr>
        <a:xfrm>
          <a:off x="2861071" y="257361"/>
          <a:ext cx="2507456" cy="579402"/>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kk-KZ" sz="1600" kern="1200" dirty="0" smtClean="0"/>
            <a:t>Орташа есептелген құн тәсіл. </a:t>
          </a:r>
          <a:endParaRPr lang="ru-RU" sz="1600" kern="1200" dirty="0"/>
        </a:p>
      </dsp:txBody>
      <dsp:txXfrm>
        <a:off x="2861071" y="257361"/>
        <a:ext cx="2507456" cy="579402"/>
      </dsp:txXfrm>
    </dsp:sp>
    <dsp:sp modelId="{C1882EB3-B7D8-41D5-BE14-EC8E2A64EEB9}">
      <dsp:nvSpPr>
        <dsp:cNvPr id="0" name=""/>
        <dsp:cNvSpPr/>
      </dsp:nvSpPr>
      <dsp:spPr>
        <a:xfrm>
          <a:off x="2861071" y="836763"/>
          <a:ext cx="2507456" cy="3843000"/>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Осы тәсіл барысында материалдық қорлар құны - ай басындағы бар қордың орташа құны және осы айда түскен ТМҚ құны.</a:t>
          </a:r>
          <a:endParaRPr lang="ru-RU" sz="1600" kern="1200" dirty="0"/>
        </a:p>
      </dsp:txBody>
      <dsp:txXfrm>
        <a:off x="2861071" y="836763"/>
        <a:ext cx="2507456" cy="3843000"/>
      </dsp:txXfrm>
    </dsp:sp>
    <dsp:sp modelId="{585242A8-166E-45C8-8096-E8A513C16A17}">
      <dsp:nvSpPr>
        <dsp:cNvPr id="0" name=""/>
        <dsp:cNvSpPr/>
      </dsp:nvSpPr>
      <dsp:spPr>
        <a:xfrm>
          <a:off x="5719571" y="257361"/>
          <a:ext cx="2507456" cy="579402"/>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kk-KZ" sz="1600" kern="1200" dirty="0" smtClean="0"/>
            <a:t>FIFO тәсілі </a:t>
          </a:r>
          <a:endParaRPr lang="ru-RU" sz="1600" kern="1200" dirty="0"/>
        </a:p>
      </dsp:txBody>
      <dsp:txXfrm>
        <a:off x="5719571" y="257361"/>
        <a:ext cx="2507456" cy="579402"/>
      </dsp:txXfrm>
    </dsp:sp>
    <dsp:sp modelId="{C07D1B0F-D4B0-4255-BF90-F2868A7F458C}">
      <dsp:nvSpPr>
        <dsp:cNvPr id="0" name=""/>
        <dsp:cNvSpPr/>
      </dsp:nvSpPr>
      <dsp:spPr>
        <a:xfrm>
          <a:off x="5719571" y="836763"/>
          <a:ext cx="2507456" cy="3843000"/>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kk-KZ" sz="1600" kern="1200" dirty="0" smtClean="0"/>
            <a:t>бірінші түскен тауар бағасы бойынша қорларды бағалау тәсілі. Бұл тәсіл болжаумен негізделген, алдымен қорлардың фактілік өз құны шығындалған материалдарға енгізілуі тиіс. Ай аяғында қордың өз құны ақырғы жеткізілген тауарға сәйкес келеді, ал олардың сатылғандары бұрын жеткізілгендерге жатады.</a:t>
          </a:r>
          <a:endParaRPr lang="ru-RU" sz="1600" kern="1200" dirty="0"/>
        </a:p>
      </dsp:txBody>
      <dsp:txXfrm>
        <a:off x="5719571" y="836763"/>
        <a:ext cx="2507456" cy="384300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400800" y="6355080"/>
            <a:ext cx="2286000" cy="365760"/>
          </a:xfrm>
        </p:spPr>
        <p:txBody>
          <a:bodyPr/>
          <a:lstStyle>
            <a:lvl1pPr>
              <a:defRPr sz="1400"/>
            </a:lvl1pPr>
          </a:lstStyle>
          <a:p>
            <a:fld id="{5B106E36-FD25-4E2D-B0AA-010F637433A0}" type="datetimeFigureOut">
              <a:rPr lang="ru-RU" smtClean="0"/>
              <a:pPr/>
              <a:t>07.04.2020</a:t>
            </a:fld>
            <a:endParaRPr lang="ru-RU"/>
          </a:p>
        </p:txBody>
      </p:sp>
      <p:sp>
        <p:nvSpPr>
          <p:cNvPr id="17" name="Нижний колонтитул 16"/>
          <p:cNvSpPr>
            <a:spLocks noGrp="1"/>
          </p:cNvSpPr>
          <p:nvPr>
            <p:ph type="ftr" sz="quarter" idx="11"/>
          </p:nvPr>
        </p:nvSpPr>
        <p:spPr>
          <a:xfrm>
            <a:off x="2898648" y="6355080"/>
            <a:ext cx="3474720" cy="365760"/>
          </a:xfrm>
        </p:spPr>
        <p:txBody>
          <a:bodyPr/>
          <a:lstStyle/>
          <a:p>
            <a:endParaRPr lang="ru-RU"/>
          </a:p>
        </p:txBody>
      </p:sp>
      <p:sp>
        <p:nvSpPr>
          <p:cNvPr id="29" name="Номер слайда 28"/>
          <p:cNvSpPr>
            <a:spLocks noGrp="1"/>
          </p:cNvSpPr>
          <p:nvPr>
            <p:ph type="sldNum" sz="quarter" idx="12"/>
          </p:nvPr>
        </p:nvSpPr>
        <p:spPr>
          <a:xfrm>
            <a:off x="1216152" y="6355080"/>
            <a:ext cx="1219200" cy="365760"/>
          </a:xfrm>
        </p:spPr>
        <p:txBody>
          <a:bodyPr/>
          <a:lstStyle/>
          <a:p>
            <a:fld id="{725C68B6-61C2-468F-89AB-4B9F7531AA68}" type="slidenum">
              <a:rPr lang="ru-RU" smtClean="0"/>
              <a:pPr/>
              <a:t>‹#›</a:t>
            </a:fld>
            <a:endParaRPr lang="ru-RU"/>
          </a:p>
        </p:txBody>
      </p:sp>
      <p:sp>
        <p:nvSpPr>
          <p:cNvPr id="21" name="Прямоуголь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уголь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уголь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457200" y="1219200"/>
            <a:ext cx="8229600"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6400800" y="6355080"/>
            <a:ext cx="2286000" cy="365760"/>
          </a:xfrm>
        </p:spPr>
        <p:txBody>
          <a:bodyPr/>
          <a:lstStyle/>
          <a:p>
            <a:fld id="{5B106E36-FD25-4E2D-B0AA-010F637433A0}" type="datetimeFigureOut">
              <a:rPr lang="ru-RU" smtClean="0"/>
              <a:pPr/>
              <a:t>07.04.2020</a:t>
            </a:fld>
            <a:endParaRPr lang="ru-RU"/>
          </a:p>
        </p:txBody>
      </p:sp>
      <p:sp>
        <p:nvSpPr>
          <p:cNvPr id="5" name="Нижний колонтитул 4"/>
          <p:cNvSpPr>
            <a:spLocks noGrp="1"/>
          </p:cNvSpPr>
          <p:nvPr>
            <p:ph type="ftr" sz="quarter" idx="11"/>
          </p:nvPr>
        </p:nvSpPr>
        <p:spPr>
          <a:xfrm>
            <a:off x="2898648" y="6355080"/>
            <a:ext cx="3474720" cy="365760"/>
          </a:xfrm>
        </p:spPr>
        <p:txBody>
          <a:bodyPr/>
          <a:lstStyle/>
          <a:p>
            <a:endParaRPr lang="ru-RU"/>
          </a:p>
        </p:txBody>
      </p:sp>
      <p:sp>
        <p:nvSpPr>
          <p:cNvPr id="6" name="Номер слайда 5"/>
          <p:cNvSpPr>
            <a:spLocks noGrp="1"/>
          </p:cNvSpPr>
          <p:nvPr>
            <p:ph type="sldNum" sz="quarter" idx="12"/>
          </p:nvPr>
        </p:nvSpPr>
        <p:spPr>
          <a:xfrm>
            <a:off x="1069848" y="6355080"/>
            <a:ext cx="1520952" cy="365760"/>
          </a:xfrm>
        </p:spPr>
        <p:txBody>
          <a:bodyPr/>
          <a:lstStyle/>
          <a:p>
            <a:fld id="{725C68B6-61C2-468F-89AB-4B9F7531AA68}" type="slidenum">
              <a:rPr lang="ru-RU" smtClean="0"/>
              <a:pPr/>
              <a:t>‹#›</a:t>
            </a:fld>
            <a:endParaRPr lang="ru-RU"/>
          </a:p>
        </p:txBody>
      </p:sp>
      <p:sp>
        <p:nvSpPr>
          <p:cNvPr id="7" name="Прямоуголь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219200"/>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632198" y="1216152"/>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648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
        <p:nvSpPr>
          <p:cNvPr id="5" name="Прямая соединительная лини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я соединительная лини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Содержимое 11"/>
          <p:cNvSpPr>
            <a:spLocks noGrp="1"/>
          </p:cNvSpPr>
          <p:nvPr>
            <p:ph sz="quarter" idx="1"/>
          </p:nvPr>
        </p:nvSpPr>
        <p:spPr>
          <a:xfrm>
            <a:off x="304800" y="304800"/>
            <a:ext cx="57150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7" name="Прямая соединительная лини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авнобедренный треуголь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152400"/>
            <a:ext cx="8229600" cy="990600"/>
          </a:xfrm>
          <a:prstGeom prst="rect">
            <a:avLst/>
          </a:prstGeom>
        </p:spPr>
        <p:txBody>
          <a:bodyPr vert="horz"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5B106E36-FD25-4E2D-B0AA-010F637433A0}" type="datetimeFigureOut">
              <a:rPr lang="ru-RU" smtClean="0"/>
              <a:pPr/>
              <a:t>07.04.2020</a:t>
            </a:fld>
            <a:endParaRPr lang="ru-RU"/>
          </a:p>
        </p:txBody>
      </p:sp>
      <p:sp>
        <p:nvSpPr>
          <p:cNvPr id="3" name="Нижний колонтитул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725C68B6-61C2-468F-89AB-4B9F7531AA68}" type="slidenum">
              <a:rPr lang="ru-RU" smtClean="0"/>
              <a:pPr/>
              <a:t>‹#›</a:t>
            </a:fld>
            <a:endParaRPr lang="ru-RU"/>
          </a:p>
        </p:txBody>
      </p:sp>
      <p:sp>
        <p:nvSpPr>
          <p:cNvPr id="28" name="Прямая соединительная лини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я соединительная лини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авнобедренный треуголь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276872"/>
            <a:ext cx="8229600" cy="990600"/>
          </a:xfrm>
        </p:spPr>
        <p:txBody>
          <a:bodyPr>
            <a:normAutofit/>
          </a:bodyPr>
          <a:lstStyle/>
          <a:p>
            <a:pPr algn="ctr"/>
            <a:r>
              <a:rPr lang="kk-KZ" sz="2800" b="1" dirty="0" smtClean="0">
                <a:solidFill>
                  <a:srgbClr val="0070C0"/>
                </a:solidFill>
              </a:rPr>
              <a:t>8 дәріс тақырыбы: </a:t>
            </a:r>
            <a:r>
              <a:rPr lang="kk-KZ" sz="2800" b="1" smtClean="0">
                <a:solidFill>
                  <a:srgbClr val="0070C0"/>
                </a:solidFill>
              </a:rPr>
              <a:t>Қорлар </a:t>
            </a:r>
            <a:r>
              <a:rPr lang="kk-KZ" sz="2800" b="1" smtClean="0">
                <a:solidFill>
                  <a:srgbClr val="0070C0"/>
                </a:solidFill>
              </a:rPr>
              <a:t>аудиті</a:t>
            </a:r>
            <a:endParaRPr lang="ru-RU" sz="2800" b="1" dirty="0">
              <a:solidFill>
                <a:srgbClr val="0070C0"/>
              </a:solidFill>
            </a:endParaRPr>
          </a:p>
        </p:txBody>
      </p:sp>
    </p:spTree>
    <p:extLst>
      <p:ext uri="{BB962C8B-B14F-4D97-AF65-F5344CB8AC3E}">
        <p14:creationId xmlns:p14="http://schemas.microsoft.com/office/powerpoint/2010/main" val="1209838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 </a:t>
            </a:r>
            <a:r>
              <a:rPr lang="kk-KZ" sz="2400" dirty="0" smtClean="0">
                <a:ln w="11430"/>
                <a:solidFill>
                  <a:srgbClr val="002060"/>
                </a:solidFill>
              </a:rPr>
              <a:t>1 “Қорлар” 2 ҚЕХС-на сәйкес</a:t>
            </a:r>
            <a:endParaRPr lang="ru-RU" sz="2400" dirty="0">
              <a:ln w="11430"/>
              <a:solidFill>
                <a:srgbClr val="002060"/>
              </a:solidFill>
            </a:endParaRPr>
          </a:p>
        </p:txBody>
      </p:sp>
      <p:graphicFrame>
        <p:nvGraphicFramePr>
          <p:cNvPr id="4" name="Содержимое 3"/>
          <p:cNvGraphicFramePr>
            <a:graphicFrameLocks noGrp="1"/>
          </p:cNvGraphicFramePr>
          <p:nvPr>
            <p:ph sz="quarter" idx="1"/>
          </p:nvPr>
        </p:nvGraphicFramePr>
        <p:xfrm>
          <a:off x="457200" y="1340768"/>
          <a:ext cx="8229600"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3563888" y="1412776"/>
            <a:ext cx="1872208" cy="369332"/>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kk-KZ" b="1" spc="50" dirty="0" smtClean="0">
                <a:ln w="11430"/>
                <a:gradFill>
                  <a:gsLst>
                    <a:gs pos="25000">
                      <a:schemeClr val="accent2">
                        <a:satMod val="155000"/>
                      </a:schemeClr>
                    </a:gs>
                    <a:gs pos="100000">
                      <a:schemeClr val="accent2">
                        <a:shade val="45000"/>
                        <a:satMod val="165000"/>
                      </a:schemeClr>
                    </a:gs>
                  </a:gsLst>
                  <a:lin ang="5400000"/>
                </a:gradFill>
              </a:rPr>
              <a:t>ҚОРЛАР - БҰЛ</a:t>
            </a:r>
            <a:endParaRPr lang="ru-RU" b="1" spc="50" dirty="0">
              <a:ln w="11430"/>
              <a:gradFill>
                <a:gsLst>
                  <a:gs pos="25000">
                    <a:schemeClr val="accent2">
                      <a:satMod val="155000"/>
                    </a:schemeClr>
                  </a:gs>
                  <a:gs pos="100000">
                    <a:schemeClr val="accent2">
                      <a:shade val="45000"/>
                      <a:satMod val="165000"/>
                    </a:schemeClr>
                  </a:gs>
                </a:gsLst>
                <a:lin ang="5400000"/>
              </a:gradFill>
            </a:endParaRPr>
          </a:p>
        </p:txBody>
      </p:sp>
    </p:spTree>
    <p:extLst>
      <p:ext uri="{BB962C8B-B14F-4D97-AF65-F5344CB8AC3E}">
        <p14:creationId xmlns:p14="http://schemas.microsoft.com/office/powerpoint/2010/main" val="16009880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467544" y="188640"/>
            <a:ext cx="8229600" cy="10668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2400" dirty="0" smtClean="0">
                <a:ln w="11430"/>
                <a:solidFill>
                  <a:srgbClr val="002060"/>
                </a:solidFill>
              </a:rPr>
              <a:t>2 Қорлар  есебіннің міндеттері</a:t>
            </a:r>
            <a:r>
              <a:rPr lang="ru-RU" sz="2400" dirty="0" smtClean="0">
                <a:ln w="11430"/>
                <a:solidFill>
                  <a:srgbClr val="002060"/>
                </a:solidFill>
              </a:rPr>
              <a:t/>
            </a:r>
            <a:br>
              <a:rPr lang="ru-RU" sz="2400" dirty="0" smtClean="0">
                <a:ln w="11430"/>
                <a:solidFill>
                  <a:srgbClr val="002060"/>
                </a:solidFill>
              </a:rPr>
            </a:br>
            <a:endParaRPr lang="ru-RU" sz="2400" dirty="0">
              <a:ln w="11430"/>
              <a:solidFill>
                <a:srgbClr val="002060"/>
              </a:solidFill>
            </a:endParaRPr>
          </a:p>
        </p:txBody>
      </p:sp>
      <p:graphicFrame>
        <p:nvGraphicFramePr>
          <p:cNvPr id="5" name="Схема 4"/>
          <p:cNvGraphicFramePr/>
          <p:nvPr>
            <p:extLst>
              <p:ext uri="{D42A27DB-BD31-4B8C-83A1-F6EECF244321}">
                <p14:modId xmlns:p14="http://schemas.microsoft.com/office/powerpoint/2010/main" val="1836299602"/>
              </p:ext>
            </p:extLst>
          </p:nvPr>
        </p:nvGraphicFramePr>
        <p:xfrm>
          <a:off x="827584" y="1517650"/>
          <a:ext cx="7488832" cy="44316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32656"/>
            <a:ext cx="8229600" cy="990600"/>
          </a:xfrm>
        </p:spPr>
        <p:txBody>
          <a:bodyPr>
            <a:noAutofit/>
          </a:bodyPr>
          <a:lstStyle/>
          <a:p>
            <a:pPr algn="ctr"/>
            <a:r>
              <a:rPr lang="uk-UA" sz="2000" b="1" dirty="0" err="1">
                <a:solidFill>
                  <a:srgbClr val="0070C0"/>
                </a:solidFill>
              </a:rPr>
              <a:t>Материалдық</a:t>
            </a:r>
            <a:r>
              <a:rPr lang="uk-UA" sz="2000" b="1" dirty="0">
                <a:solidFill>
                  <a:srgbClr val="0070C0"/>
                </a:solidFill>
              </a:rPr>
              <a:t> </a:t>
            </a:r>
            <a:r>
              <a:rPr lang="uk-UA" sz="2000" b="1" dirty="0" err="1">
                <a:solidFill>
                  <a:srgbClr val="0070C0"/>
                </a:solidFill>
              </a:rPr>
              <a:t>құндылықтардың</a:t>
            </a:r>
            <a:r>
              <a:rPr lang="uk-UA" sz="2000" b="1" dirty="0">
                <a:solidFill>
                  <a:srgbClr val="0070C0"/>
                </a:solidFill>
              </a:rPr>
              <a:t> </a:t>
            </a:r>
            <a:r>
              <a:rPr lang="uk-UA" sz="2000" b="1" dirty="0" err="1">
                <a:solidFill>
                  <a:srgbClr val="0070C0"/>
                </a:solidFill>
              </a:rPr>
              <a:t>барлық</a:t>
            </a:r>
            <a:r>
              <a:rPr lang="uk-UA" sz="2000" b="1" dirty="0">
                <a:solidFill>
                  <a:srgbClr val="0070C0"/>
                </a:solidFill>
              </a:rPr>
              <a:t> </a:t>
            </a:r>
            <a:r>
              <a:rPr lang="uk-UA" sz="2000" b="1" dirty="0" err="1">
                <a:solidFill>
                  <a:srgbClr val="0070C0"/>
                </a:solidFill>
              </a:rPr>
              <a:t>түрлері</a:t>
            </a:r>
            <a:r>
              <a:rPr lang="uk-UA" sz="2000" b="1" dirty="0">
                <a:solidFill>
                  <a:srgbClr val="0070C0"/>
                </a:solidFill>
              </a:rPr>
              <a:t> 1300 </a:t>
            </a:r>
            <a:r>
              <a:rPr lang="uk-UA" sz="2000" b="1" dirty="0" err="1">
                <a:solidFill>
                  <a:srgbClr val="0070C0"/>
                </a:solidFill>
              </a:rPr>
              <a:t>бөлімшенің</a:t>
            </a:r>
            <a:r>
              <a:rPr lang="uk-UA" sz="2000" b="1" dirty="0">
                <a:solidFill>
                  <a:srgbClr val="0070C0"/>
                </a:solidFill>
              </a:rPr>
              <a:t> </a:t>
            </a:r>
            <a:r>
              <a:rPr lang="uk-UA" sz="2000" b="1" dirty="0" err="1">
                <a:solidFill>
                  <a:srgbClr val="0070C0"/>
                </a:solidFill>
              </a:rPr>
              <a:t>активті</a:t>
            </a:r>
            <a:r>
              <a:rPr lang="uk-UA" sz="2000" b="1" dirty="0">
                <a:solidFill>
                  <a:srgbClr val="0070C0"/>
                </a:solidFill>
              </a:rPr>
              <a:t> </a:t>
            </a:r>
            <a:r>
              <a:rPr lang="uk-UA" sz="2000" b="1" dirty="0" err="1">
                <a:solidFill>
                  <a:srgbClr val="0070C0"/>
                </a:solidFill>
              </a:rPr>
              <a:t>шоттарында</a:t>
            </a:r>
            <a:r>
              <a:rPr lang="uk-UA" sz="2000" b="1" dirty="0">
                <a:solidFill>
                  <a:srgbClr val="0070C0"/>
                </a:solidFill>
              </a:rPr>
              <a:t> </a:t>
            </a:r>
            <a:r>
              <a:rPr lang="uk-UA" sz="2000" b="1" dirty="0" err="1">
                <a:solidFill>
                  <a:srgbClr val="0070C0"/>
                </a:solidFill>
              </a:rPr>
              <a:t>жүргізіледі</a:t>
            </a:r>
            <a:r>
              <a:rPr lang="uk-UA" sz="2000" b="1" dirty="0">
                <a:solidFill>
                  <a:srgbClr val="0070C0"/>
                </a:solidFill>
              </a:rPr>
              <a:t>.</a:t>
            </a:r>
            <a:r>
              <a:rPr lang="ru-RU" sz="2000" b="1" dirty="0">
                <a:solidFill>
                  <a:srgbClr val="0070C0"/>
                </a:solidFill>
              </a:rPr>
              <a:t/>
            </a:r>
            <a:br>
              <a:rPr lang="ru-RU" sz="2000" b="1" dirty="0">
                <a:solidFill>
                  <a:srgbClr val="0070C0"/>
                </a:solidFill>
              </a:rPr>
            </a:br>
            <a:endParaRPr lang="ru-RU" sz="2000" b="1" dirty="0">
              <a:solidFill>
                <a:srgbClr val="0070C0"/>
              </a:solidFill>
            </a:endParaRPr>
          </a:p>
        </p:txBody>
      </p:sp>
      <p:sp>
        <p:nvSpPr>
          <p:cNvPr id="3" name="Объект 2"/>
          <p:cNvSpPr>
            <a:spLocks noGrp="1"/>
          </p:cNvSpPr>
          <p:nvPr>
            <p:ph sz="quarter" idx="1"/>
          </p:nvPr>
        </p:nvSpPr>
        <p:spPr/>
        <p:txBody>
          <a:bodyPr>
            <a:normAutofit fontScale="77500" lnSpcReduction="20000"/>
          </a:bodyPr>
          <a:lstStyle/>
          <a:p>
            <a:pPr algn="just"/>
            <a:r>
              <a:rPr lang="kk-KZ" dirty="0" smtClean="0"/>
              <a:t>1310 </a:t>
            </a:r>
            <a:r>
              <a:rPr lang="kk-KZ" dirty="0"/>
              <a:t>"Шикізат пен материалдар" онда өндірістік процесте одан әрі пайдалануға арналған шикзаттар және материалдар есепке алынады; </a:t>
            </a:r>
            <a:endParaRPr lang="ru-RU" dirty="0"/>
          </a:p>
          <a:p>
            <a:pPr algn="just"/>
            <a:r>
              <a:rPr lang="kk-KZ" dirty="0"/>
              <a:t>1320 "Дайын өнім”, онда дайын және аяқталмаған өнім есепке алынады;</a:t>
            </a:r>
            <a:endParaRPr lang="ru-RU" dirty="0"/>
          </a:p>
          <a:p>
            <a:pPr algn="just"/>
            <a:r>
              <a:rPr lang="kk-KZ" dirty="0"/>
              <a:t>1330 “Тауарллар” онда сатып алынған және қайта сатуға сақталған тауарлардың қлзғалысына байланысты операциялар көрсетіледі;</a:t>
            </a:r>
            <a:endParaRPr lang="ru-RU" dirty="0"/>
          </a:p>
          <a:p>
            <a:pPr algn="just"/>
            <a:r>
              <a:rPr lang="kk-KZ" dirty="0" smtClean="0"/>
              <a:t>1340 </a:t>
            </a:r>
            <a:r>
              <a:rPr lang="kk-KZ" dirty="0"/>
              <a:t>«Аяқталмаған өндіріс», онда аяқталмаған өндіріс бойынша шығындар есепке алынады;</a:t>
            </a:r>
            <a:endParaRPr lang="ru-RU" dirty="0"/>
          </a:p>
          <a:p>
            <a:pPr algn="just"/>
            <a:r>
              <a:rPr lang="kk-KZ" dirty="0" smtClean="0"/>
              <a:t>1350 </a:t>
            </a:r>
            <a:r>
              <a:rPr lang="kk-KZ" dirty="0"/>
              <a:t>«өзге қорлар», онда алдыңғы топтарда көрсетілмеген өзге қорлар есепке алынады;</a:t>
            </a:r>
            <a:endParaRPr lang="ru-RU" dirty="0"/>
          </a:p>
          <a:p>
            <a:pPr algn="just"/>
            <a:r>
              <a:rPr lang="kk-KZ" dirty="0"/>
              <a:t>1360 «қорларды есептен шығару бойынша резерв», онда қорлардың құнын сатудың таза құнына дейін төмендетуге арналған резервтерді құруға және қозғалысына байланысты немесе моральдық жағынан ескертуге байланысты есепке алуға жататын қосылған құн салығының сомасын есепке алуға арналған. </a:t>
            </a:r>
            <a:endParaRPr lang="ru-RU" dirty="0"/>
          </a:p>
          <a:p>
            <a:pPr algn="just"/>
            <a:endParaRPr lang="ru-RU" dirty="0"/>
          </a:p>
        </p:txBody>
      </p:sp>
    </p:spTree>
    <p:extLst>
      <p:ext uri="{BB962C8B-B14F-4D97-AF65-F5344CB8AC3E}">
        <p14:creationId xmlns:p14="http://schemas.microsoft.com/office/powerpoint/2010/main" val="3568749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sz="quarter" idx="1"/>
          </p:nvPr>
        </p:nvGraphicFramePr>
        <p:xfrm>
          <a:off x="323528" y="1556792"/>
          <a:ext cx="4176463" cy="5123417"/>
        </p:xfrm>
        <a:graphic>
          <a:graphicData uri="http://schemas.openxmlformats.org/drawingml/2006/table">
            <a:tbl>
              <a:tblPr>
                <a:tableStyleId>{5DA37D80-6434-44D0-A028-1B22A696006F}</a:tableStyleId>
              </a:tblPr>
              <a:tblGrid>
                <a:gridCol w="2520280"/>
                <a:gridCol w="877521"/>
                <a:gridCol w="778662"/>
              </a:tblGrid>
              <a:tr h="360039">
                <a:tc rowSpan="2">
                  <a:txBody>
                    <a:bodyPr/>
                    <a:lstStyle/>
                    <a:p>
                      <a:pPr algn="ctr">
                        <a:lnSpc>
                          <a:spcPct val="100000"/>
                        </a:lnSpc>
                        <a:spcAft>
                          <a:spcPts val="0"/>
                        </a:spcAft>
                      </a:pPr>
                      <a:r>
                        <a:rPr lang="kk-KZ" sz="1100" dirty="0"/>
                        <a:t>Мазмұны</a:t>
                      </a:r>
                      <a:endParaRPr lang="ru-RU" sz="1100" dirty="0">
                        <a:latin typeface="Arial" pitchFamily="34" charset="0"/>
                        <a:ea typeface="Times New Roman"/>
                        <a:cs typeface="Arial" pitchFamily="34" charset="0"/>
                      </a:endParaRPr>
                    </a:p>
                  </a:txBody>
                  <a:tcPr marL="19243" marR="19243" marT="0" marB="0" anchor="ctr"/>
                </a:tc>
                <a:tc gridSpan="2">
                  <a:txBody>
                    <a:bodyPr/>
                    <a:lstStyle/>
                    <a:p>
                      <a:pPr algn="ctr">
                        <a:lnSpc>
                          <a:spcPct val="100000"/>
                        </a:lnSpc>
                        <a:spcAft>
                          <a:spcPts val="0"/>
                        </a:spcAft>
                      </a:pPr>
                      <a:r>
                        <a:rPr lang="kk-KZ" sz="1100" spc="25" dirty="0"/>
                        <a:t>Шот </a:t>
                      </a:r>
                      <a:r>
                        <a:rPr lang="kk-KZ" sz="1100" spc="25" dirty="0" smtClean="0"/>
                        <a:t>корреспонденциясы</a:t>
                      </a:r>
                      <a:endParaRPr lang="ru-RU" sz="1100" dirty="0">
                        <a:latin typeface="Arial" pitchFamily="34" charset="0"/>
                        <a:ea typeface="Times New Roman"/>
                        <a:cs typeface="Arial" pitchFamily="34" charset="0"/>
                      </a:endParaRPr>
                    </a:p>
                  </a:txBody>
                  <a:tcPr marL="19243" marR="19243" marT="0" marB="0" anchor="ctr"/>
                </a:tc>
                <a:tc hMerge="1">
                  <a:txBody>
                    <a:bodyPr/>
                    <a:lstStyle/>
                    <a:p>
                      <a:endParaRPr lang="ru-RU"/>
                    </a:p>
                  </a:txBody>
                  <a:tcPr/>
                </a:tc>
              </a:tr>
              <a:tr h="0">
                <a:tc vMerge="1">
                  <a:txBody>
                    <a:bodyPr/>
                    <a:lstStyle/>
                    <a:p>
                      <a:endParaRPr lang="ru-RU"/>
                    </a:p>
                  </a:txBody>
                  <a:tcPr/>
                </a:tc>
                <a:tc>
                  <a:txBody>
                    <a:bodyPr/>
                    <a:lstStyle/>
                    <a:p>
                      <a:pPr algn="ctr">
                        <a:lnSpc>
                          <a:spcPct val="100000"/>
                        </a:lnSpc>
                        <a:spcAft>
                          <a:spcPts val="0"/>
                        </a:spcAft>
                      </a:pPr>
                      <a:r>
                        <a:rPr lang="kk-KZ" sz="1100" spc="-25" dirty="0"/>
                        <a:t>Дебет</a:t>
                      </a:r>
                      <a:endParaRPr lang="ru-RU" sz="1100" dirty="0">
                        <a:latin typeface="Arial" pitchFamily="34" charset="0"/>
                        <a:ea typeface="Times New Roman"/>
                        <a:cs typeface="Arial" pitchFamily="34" charset="0"/>
                      </a:endParaRPr>
                    </a:p>
                  </a:txBody>
                  <a:tcPr marL="19243" marR="19243" marT="0" marB="0"/>
                </a:tc>
                <a:tc>
                  <a:txBody>
                    <a:bodyPr/>
                    <a:lstStyle/>
                    <a:p>
                      <a:pPr algn="ctr">
                        <a:lnSpc>
                          <a:spcPct val="100000"/>
                        </a:lnSpc>
                        <a:spcAft>
                          <a:spcPts val="0"/>
                        </a:spcAft>
                      </a:pPr>
                      <a:r>
                        <a:rPr lang="kk-KZ" sz="1100" spc="25" dirty="0"/>
                        <a:t>кредит</a:t>
                      </a:r>
                      <a:endParaRPr lang="ru-RU" sz="1100" dirty="0">
                        <a:latin typeface="Arial" pitchFamily="34" charset="0"/>
                        <a:ea typeface="Times New Roman"/>
                        <a:cs typeface="Arial" pitchFamily="34" charset="0"/>
                      </a:endParaRPr>
                    </a:p>
                  </a:txBody>
                  <a:tcPr marL="19243" marR="19243" marT="0" marB="0"/>
                </a:tc>
              </a:tr>
              <a:tr h="449827">
                <a:tc>
                  <a:txBody>
                    <a:bodyPr/>
                    <a:lstStyle/>
                    <a:p>
                      <a:pPr algn="just">
                        <a:lnSpc>
                          <a:spcPct val="115000"/>
                        </a:lnSpc>
                        <a:spcAft>
                          <a:spcPts val="0"/>
                        </a:spcAft>
                      </a:pPr>
                      <a:r>
                        <a:rPr lang="kk-KZ" sz="1100" dirty="0"/>
                        <a:t>Жабдықтаушылар мен жеткізушілерден келген материалдық есеп айырысу құжатының келгеніне қарамастан кіріске алынды. </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100" dirty="0"/>
                        <a:t>1300</a:t>
                      </a:r>
                      <a:endParaRPr lang="ru-RU" sz="1100" dirty="0"/>
                    </a:p>
                    <a:p>
                      <a:pPr algn="ctr">
                        <a:lnSpc>
                          <a:spcPct val="115000"/>
                        </a:lnSpc>
                        <a:spcAft>
                          <a:spcPts val="0"/>
                        </a:spcAft>
                      </a:pPr>
                      <a:r>
                        <a:rPr lang="kk-KZ" sz="1100" dirty="0"/>
                        <a:t>бөлімшесі</a:t>
                      </a:r>
                      <a:endParaRPr lang="ru-RU" sz="1100" dirty="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100"/>
                        <a:t>3310</a:t>
                      </a:r>
                      <a:endParaRPr lang="ru-RU" sz="1100">
                        <a:latin typeface="Times New Roman"/>
                        <a:ea typeface="Times New Roman"/>
                        <a:cs typeface="Times New Roman"/>
                      </a:endParaRPr>
                    </a:p>
                  </a:txBody>
                  <a:tcPr marL="68580" marR="68580" marT="0" marB="0" anchor="ctr"/>
                </a:tc>
              </a:tr>
              <a:tr h="372790">
                <a:tc>
                  <a:txBody>
                    <a:bodyPr/>
                    <a:lstStyle/>
                    <a:p>
                      <a:pPr algn="just">
                        <a:lnSpc>
                          <a:spcPct val="115000"/>
                        </a:lnSpc>
                        <a:spcAft>
                          <a:spcPts val="0"/>
                        </a:spcAft>
                      </a:pPr>
                      <a:r>
                        <a:rPr lang="kk-KZ" sz="1100" dirty="0"/>
                        <a:t>Сатылып алынған материалдардың құны кассадан (қолма-қол ақшамен) төленді</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100" dirty="0"/>
                        <a:t>1311-1315</a:t>
                      </a:r>
                      <a:endParaRPr lang="ru-RU" sz="1100" dirty="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100"/>
                        <a:t>1010</a:t>
                      </a:r>
                      <a:endParaRPr lang="ru-RU" sz="1100">
                        <a:latin typeface="Times New Roman"/>
                        <a:ea typeface="Times New Roman"/>
                        <a:cs typeface="Times New Roman"/>
                      </a:endParaRPr>
                    </a:p>
                  </a:txBody>
                  <a:tcPr marL="68580" marR="68580" marT="0" marB="0" anchor="ctr"/>
                </a:tc>
              </a:tr>
              <a:tr h="600087">
                <a:tc>
                  <a:txBody>
                    <a:bodyPr/>
                    <a:lstStyle/>
                    <a:p>
                      <a:pPr algn="just">
                        <a:lnSpc>
                          <a:spcPct val="115000"/>
                        </a:lnSpc>
                        <a:spcAft>
                          <a:spcPts val="0"/>
                        </a:spcAft>
                      </a:pPr>
                      <a:r>
                        <a:rPr lang="kk-KZ" sz="1100"/>
                        <a:t>Есеп беруге тиісті тұлғалар арқылы сатылып алынған материалдық құндылықтардың құны</a:t>
                      </a:r>
                      <a:endParaRPr lang="ru-RU" sz="110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100"/>
                        <a:t>1311-1315</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100"/>
                        <a:t>1250</a:t>
                      </a:r>
                      <a:endParaRPr lang="ru-RU" sz="1100">
                        <a:latin typeface="Times New Roman"/>
                        <a:ea typeface="Times New Roman"/>
                        <a:cs typeface="Times New Roman"/>
                      </a:endParaRPr>
                    </a:p>
                  </a:txBody>
                  <a:tcPr marL="68580" marR="68580" marT="0" marB="0" anchor="ctr"/>
                </a:tc>
              </a:tr>
              <a:tr h="381330">
                <a:tc>
                  <a:txBody>
                    <a:bodyPr/>
                    <a:lstStyle/>
                    <a:p>
                      <a:pPr algn="just">
                        <a:lnSpc>
                          <a:spcPct val="115000"/>
                        </a:lnSpc>
                        <a:spcAft>
                          <a:spcPts val="0"/>
                        </a:spcAft>
                      </a:pPr>
                      <a:r>
                        <a:rPr lang="kk-KZ" sz="1100"/>
                        <a:t>Заңды тұлғалар мен жеке адамдардан өтеусіз (тегін) келіп түскен материал</a:t>
                      </a:r>
                      <a:endParaRPr lang="ru-RU" sz="110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100"/>
                        <a:t>1311-1315</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100"/>
                        <a:t>6220</a:t>
                      </a:r>
                      <a:endParaRPr lang="ru-RU" sz="1100">
                        <a:latin typeface="Times New Roman"/>
                        <a:ea typeface="Times New Roman"/>
                        <a:cs typeface="Times New Roman"/>
                      </a:endParaRPr>
                    </a:p>
                  </a:txBody>
                  <a:tcPr marL="68580" marR="68580" marT="0" marB="0" anchor="ctr"/>
                </a:tc>
              </a:tr>
              <a:tr h="648185">
                <a:tc>
                  <a:txBody>
                    <a:bodyPr/>
                    <a:lstStyle/>
                    <a:p>
                      <a:pPr algn="just">
                        <a:lnSpc>
                          <a:spcPct val="115000"/>
                        </a:lnSpc>
                        <a:spcAft>
                          <a:spcPts val="0"/>
                        </a:spcAft>
                      </a:pPr>
                      <a:r>
                        <a:rPr lang="kk-KZ" sz="1100" dirty="0"/>
                        <a:t>Негізгі құралды бұзғаннан, істен шығарғаннан алынған материалдық құндылықтар</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100"/>
                        <a:t>1311-1315</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100"/>
                        <a:t>6210</a:t>
                      </a:r>
                      <a:endParaRPr lang="ru-RU" sz="1100">
                        <a:latin typeface="Times New Roman"/>
                        <a:ea typeface="Times New Roman"/>
                        <a:cs typeface="Times New Roman"/>
                      </a:endParaRPr>
                    </a:p>
                  </a:txBody>
                  <a:tcPr marL="68580" marR="68580" marT="0" marB="0" anchor="ctr"/>
                </a:tc>
              </a:tr>
              <a:tr h="558820">
                <a:tc>
                  <a:txBody>
                    <a:bodyPr/>
                    <a:lstStyle/>
                    <a:p>
                      <a:pPr algn="just">
                        <a:lnSpc>
                          <a:spcPct val="115000"/>
                        </a:lnSpc>
                        <a:spcAft>
                          <a:spcPts val="0"/>
                        </a:spcAft>
                      </a:pPr>
                      <a:r>
                        <a:rPr lang="kk-KZ" sz="1100" dirty="0"/>
                        <a:t>Жабдықтаушылар мен жеткізушілерден келген материалдық есеп айырысу құжатының келгеніне қарамастан кіріске алынды. </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100" dirty="0"/>
                        <a:t>1300</a:t>
                      </a:r>
                      <a:endParaRPr lang="ru-RU" sz="1100" dirty="0"/>
                    </a:p>
                    <a:p>
                      <a:pPr algn="ctr">
                        <a:lnSpc>
                          <a:spcPct val="115000"/>
                        </a:lnSpc>
                        <a:spcAft>
                          <a:spcPts val="0"/>
                        </a:spcAft>
                      </a:pPr>
                      <a:r>
                        <a:rPr lang="kk-KZ" sz="1100" dirty="0"/>
                        <a:t>бөлімшесі</a:t>
                      </a:r>
                      <a:endParaRPr lang="ru-RU" sz="1100" dirty="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100" dirty="0"/>
                        <a:t>3310</a:t>
                      </a:r>
                      <a:endParaRPr lang="ru-RU" sz="1100" dirty="0">
                        <a:latin typeface="Times New Roman"/>
                        <a:ea typeface="Times New Roman"/>
                        <a:cs typeface="Times New Roman"/>
                      </a:endParaRPr>
                    </a:p>
                  </a:txBody>
                  <a:tcPr marL="68580" marR="68580" marT="0" marB="0" anchor="ctr"/>
                </a:tc>
              </a:tr>
              <a:tr h="558820">
                <a:tc>
                  <a:txBody>
                    <a:bodyPr/>
                    <a:lstStyle/>
                    <a:p>
                      <a:pPr algn="just">
                        <a:lnSpc>
                          <a:spcPct val="115000"/>
                        </a:lnSpc>
                        <a:spcAft>
                          <a:spcPts val="0"/>
                        </a:spcAft>
                      </a:pPr>
                      <a:r>
                        <a:rPr lang="kk-KZ" sz="1200" dirty="0"/>
                        <a:t>Кәсіпорындар мен ұйымдардың өз өндірісінде өндіріліп, дайындалып өз қажетіне пайдалануға арналған материалдарды кіріске алу</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200"/>
                        <a:t>1311-1317</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200" dirty="0"/>
                        <a:t>8110</a:t>
                      </a:r>
                      <a:r>
                        <a:rPr lang="kk-KZ" sz="1200" dirty="0" smtClean="0"/>
                        <a:t>,</a:t>
                      </a:r>
                    </a:p>
                    <a:p>
                      <a:pPr algn="ctr">
                        <a:lnSpc>
                          <a:spcPct val="115000"/>
                        </a:lnSpc>
                        <a:spcAft>
                          <a:spcPts val="0"/>
                        </a:spcAft>
                      </a:pPr>
                      <a:r>
                        <a:rPr lang="kk-KZ" sz="1200" dirty="0" smtClean="0"/>
                        <a:t>8310</a:t>
                      </a:r>
                      <a:endParaRPr lang="ru-RU" sz="1100" dirty="0">
                        <a:latin typeface="Times New Roman"/>
                        <a:ea typeface="Times New Roman"/>
                        <a:cs typeface="Times New Roman"/>
                      </a:endParaRPr>
                    </a:p>
                  </a:txBody>
                  <a:tcPr marL="68580" marR="68580" marT="0" marB="0" anchor="ctr"/>
                </a:tc>
              </a:tr>
            </a:tbl>
          </a:graphicData>
        </a:graphic>
      </p:graphicFrame>
      <p:graphicFrame>
        <p:nvGraphicFramePr>
          <p:cNvPr id="5" name="Таблица 4"/>
          <p:cNvGraphicFramePr>
            <a:graphicFrameLocks noGrp="1"/>
          </p:cNvGraphicFramePr>
          <p:nvPr/>
        </p:nvGraphicFramePr>
        <p:xfrm>
          <a:off x="4716016" y="1565153"/>
          <a:ext cx="4176464" cy="5253977"/>
        </p:xfrm>
        <a:graphic>
          <a:graphicData uri="http://schemas.openxmlformats.org/drawingml/2006/table">
            <a:tbl>
              <a:tblPr>
                <a:tableStyleId>{5DA37D80-6434-44D0-A028-1B22A696006F}</a:tableStyleId>
              </a:tblPr>
              <a:tblGrid>
                <a:gridCol w="2311971"/>
                <a:gridCol w="969536"/>
                <a:gridCol w="894957"/>
              </a:tblGrid>
              <a:tr h="249161">
                <a:tc rowSpan="2">
                  <a:txBody>
                    <a:bodyPr/>
                    <a:lstStyle/>
                    <a:p>
                      <a:pPr algn="ctr">
                        <a:lnSpc>
                          <a:spcPct val="100000"/>
                        </a:lnSpc>
                        <a:spcAft>
                          <a:spcPts val="0"/>
                        </a:spcAft>
                      </a:pPr>
                      <a:r>
                        <a:rPr lang="kk-KZ" sz="1100" dirty="0"/>
                        <a:t>Мазмұны</a:t>
                      </a:r>
                      <a:endParaRPr lang="ru-RU" sz="1100" dirty="0">
                        <a:latin typeface="Arial" pitchFamily="34" charset="0"/>
                        <a:ea typeface="Times New Roman"/>
                        <a:cs typeface="Arial" pitchFamily="34" charset="0"/>
                      </a:endParaRPr>
                    </a:p>
                  </a:txBody>
                  <a:tcPr marL="19243" marR="19243" marT="0" marB="0" anchor="ctr"/>
                </a:tc>
                <a:tc gridSpan="2">
                  <a:txBody>
                    <a:bodyPr/>
                    <a:lstStyle/>
                    <a:p>
                      <a:pPr algn="ctr">
                        <a:lnSpc>
                          <a:spcPct val="100000"/>
                        </a:lnSpc>
                        <a:spcAft>
                          <a:spcPts val="0"/>
                        </a:spcAft>
                      </a:pPr>
                      <a:r>
                        <a:rPr lang="kk-KZ" sz="1100" spc="25" dirty="0"/>
                        <a:t>Шот корреспонденциясы</a:t>
                      </a:r>
                      <a:endParaRPr lang="ru-RU" sz="1100" dirty="0">
                        <a:latin typeface="Arial" pitchFamily="34" charset="0"/>
                        <a:ea typeface="Times New Roman"/>
                        <a:cs typeface="Arial" pitchFamily="34" charset="0"/>
                      </a:endParaRPr>
                    </a:p>
                  </a:txBody>
                  <a:tcPr marL="19243" marR="19243" marT="0" marB="0" anchor="ctr"/>
                </a:tc>
                <a:tc hMerge="1">
                  <a:txBody>
                    <a:bodyPr/>
                    <a:lstStyle/>
                    <a:p>
                      <a:endParaRPr lang="ru-RU"/>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2802">
                <a:tc vMerge="1">
                  <a:txBody>
                    <a:bodyPr/>
                    <a:lstStyle/>
                    <a:p>
                      <a:endParaRPr lang="ru-RU"/>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0000"/>
                        </a:lnSpc>
                        <a:spcAft>
                          <a:spcPts val="0"/>
                        </a:spcAft>
                      </a:pPr>
                      <a:r>
                        <a:rPr lang="kk-KZ" sz="1100" spc="-25" dirty="0"/>
                        <a:t>Дебет</a:t>
                      </a:r>
                      <a:endParaRPr lang="ru-RU" sz="1100" dirty="0">
                        <a:latin typeface="Arial" pitchFamily="34" charset="0"/>
                        <a:ea typeface="Times New Roman"/>
                        <a:cs typeface="Arial" pitchFamily="34" charset="0"/>
                      </a:endParaRPr>
                    </a:p>
                  </a:txBody>
                  <a:tcPr marL="19243" marR="19243" marT="0" marB="0"/>
                </a:tc>
                <a:tc>
                  <a:txBody>
                    <a:bodyPr/>
                    <a:lstStyle/>
                    <a:p>
                      <a:pPr algn="ctr">
                        <a:lnSpc>
                          <a:spcPct val="100000"/>
                        </a:lnSpc>
                        <a:spcAft>
                          <a:spcPts val="0"/>
                        </a:spcAft>
                      </a:pPr>
                      <a:r>
                        <a:rPr lang="kk-KZ" sz="1100" spc="25" dirty="0"/>
                        <a:t>кредит</a:t>
                      </a:r>
                      <a:endParaRPr lang="ru-RU" sz="1100" dirty="0">
                        <a:latin typeface="Arial" pitchFamily="34" charset="0"/>
                        <a:ea typeface="Times New Roman"/>
                        <a:cs typeface="Arial" pitchFamily="34" charset="0"/>
                      </a:endParaRPr>
                    </a:p>
                  </a:txBody>
                  <a:tcPr marL="19243" marR="19243" marT="0" marB="0"/>
                </a:tc>
              </a:tr>
              <a:tr h="1621047">
                <a:tc>
                  <a:txBody>
                    <a:bodyPr/>
                    <a:lstStyle/>
                    <a:p>
                      <a:pPr algn="just">
                        <a:lnSpc>
                          <a:spcPct val="115000"/>
                        </a:lnSpc>
                        <a:spcAft>
                          <a:spcPts val="0"/>
                        </a:spcAft>
                      </a:pPr>
                      <a:r>
                        <a:rPr lang="kk-KZ" sz="1200" dirty="0"/>
                        <a:t>Өндіріс пен шаруашылыққа </a:t>
                      </a:r>
                      <a:endParaRPr lang="ru-RU" sz="1100" dirty="0"/>
                    </a:p>
                    <a:p>
                      <a:pPr algn="just">
                        <a:lnSpc>
                          <a:spcPct val="115000"/>
                        </a:lnSpc>
                        <a:spcAft>
                          <a:spcPts val="0"/>
                        </a:spcAft>
                      </a:pPr>
                      <a:r>
                        <a:rPr lang="kk-KZ" sz="1200" dirty="0"/>
                        <a:t>пайдалану үшін жіберілген материалдар:</a:t>
                      </a:r>
                      <a:endParaRPr lang="ru-RU" sz="1100" dirty="0"/>
                    </a:p>
                    <a:p>
                      <a:pPr algn="just">
                        <a:lnSpc>
                          <a:spcPct val="115000"/>
                        </a:lnSpc>
                        <a:spcAft>
                          <a:spcPts val="0"/>
                        </a:spcAft>
                      </a:pPr>
                      <a:r>
                        <a:rPr lang="kk-KZ" sz="1200" dirty="0"/>
                        <a:t>-негізі өндіріске;</a:t>
                      </a:r>
                      <a:endParaRPr lang="ru-RU" sz="1100" dirty="0"/>
                    </a:p>
                    <a:p>
                      <a:pPr algn="just">
                        <a:lnSpc>
                          <a:spcPct val="115000"/>
                        </a:lnSpc>
                        <a:spcAft>
                          <a:spcPts val="0"/>
                        </a:spcAft>
                      </a:pPr>
                      <a:r>
                        <a:rPr lang="kk-KZ" sz="1200" dirty="0"/>
                        <a:t>- қосалқы өндіріске;</a:t>
                      </a:r>
                      <a:endParaRPr lang="ru-RU" sz="1100" dirty="0"/>
                    </a:p>
                    <a:p>
                      <a:pPr algn="just">
                        <a:lnSpc>
                          <a:spcPct val="115000"/>
                        </a:lnSpc>
                        <a:spcAft>
                          <a:spcPts val="0"/>
                        </a:spcAft>
                      </a:pPr>
                      <a:r>
                        <a:rPr lang="kk-KZ" sz="1200" dirty="0"/>
                        <a:t>- цехқа (үстеме шығын);</a:t>
                      </a:r>
                      <a:endParaRPr lang="ru-RU" sz="1100" dirty="0"/>
                    </a:p>
                    <a:p>
                      <a:pPr algn="just">
                        <a:lnSpc>
                          <a:spcPct val="115000"/>
                        </a:lnSpc>
                        <a:spcAft>
                          <a:spcPts val="0"/>
                        </a:spcAft>
                      </a:pPr>
                      <a:r>
                        <a:rPr lang="kk-KZ" sz="1200" dirty="0"/>
                        <a:t>- ұйымның әкімшілік шығындарына</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kk-KZ" sz="1200" dirty="0"/>
                    </a:p>
                    <a:p>
                      <a:pPr algn="ctr">
                        <a:lnSpc>
                          <a:spcPct val="115000"/>
                        </a:lnSpc>
                        <a:spcAft>
                          <a:spcPts val="0"/>
                        </a:spcAft>
                      </a:pPr>
                      <a:r>
                        <a:rPr lang="kk-KZ" sz="1200" dirty="0"/>
                        <a:t>8110</a:t>
                      </a:r>
                      <a:endParaRPr lang="ru-RU" sz="1100" dirty="0"/>
                    </a:p>
                    <a:p>
                      <a:pPr algn="ctr">
                        <a:lnSpc>
                          <a:spcPct val="115000"/>
                        </a:lnSpc>
                        <a:spcAft>
                          <a:spcPts val="0"/>
                        </a:spcAft>
                      </a:pPr>
                      <a:r>
                        <a:rPr lang="kk-KZ" sz="1200" dirty="0"/>
                        <a:t>8310</a:t>
                      </a:r>
                      <a:endParaRPr lang="ru-RU" sz="1100" dirty="0"/>
                    </a:p>
                    <a:p>
                      <a:pPr algn="ctr">
                        <a:lnSpc>
                          <a:spcPct val="115000"/>
                        </a:lnSpc>
                        <a:spcAft>
                          <a:spcPts val="0"/>
                        </a:spcAft>
                      </a:pPr>
                      <a:r>
                        <a:rPr lang="kk-KZ" sz="1200" dirty="0"/>
                        <a:t>8410</a:t>
                      </a:r>
                      <a:endParaRPr lang="ru-RU" sz="1100" dirty="0"/>
                    </a:p>
                    <a:p>
                      <a:pPr algn="ctr">
                        <a:lnSpc>
                          <a:spcPct val="115000"/>
                        </a:lnSpc>
                        <a:spcAft>
                          <a:spcPts val="0"/>
                        </a:spcAft>
                      </a:pPr>
                      <a:r>
                        <a:rPr lang="kk-KZ" sz="1200" dirty="0"/>
                        <a:t>7210</a:t>
                      </a:r>
                      <a:endParaRPr lang="ru-RU" sz="1100" dirty="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200" dirty="0"/>
                        <a:t>1300 бөлім шоттары</a:t>
                      </a:r>
                      <a:endParaRPr lang="ru-RU" sz="1100" dirty="0">
                        <a:latin typeface="Times New Roman"/>
                        <a:ea typeface="Times New Roman"/>
                        <a:cs typeface="Times New Roman"/>
                      </a:endParaRPr>
                    </a:p>
                  </a:txBody>
                  <a:tcPr marL="68580" marR="68580" marT="0" marB="0" anchor="ctr"/>
                </a:tc>
              </a:tr>
              <a:tr h="804080">
                <a:tc>
                  <a:txBody>
                    <a:bodyPr/>
                    <a:lstStyle/>
                    <a:p>
                      <a:pPr algn="just">
                        <a:lnSpc>
                          <a:spcPct val="115000"/>
                        </a:lnSpc>
                        <a:spcAft>
                          <a:spcPts val="0"/>
                        </a:spcAft>
                      </a:pPr>
                      <a:r>
                        <a:rPr lang="kk-KZ" sz="1200" dirty="0"/>
                        <a:t>Салынып жатқан (аяқталмаған) құрылысқа жіберу мақсатымен есептен шығарылған материалдар</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200"/>
                        <a:t>2930</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200"/>
                        <a:t>1311-1315,1317</a:t>
                      </a:r>
                      <a:endParaRPr lang="ru-RU" sz="1100">
                        <a:latin typeface="Times New Roman"/>
                        <a:ea typeface="Times New Roman"/>
                        <a:cs typeface="Times New Roman"/>
                      </a:endParaRPr>
                    </a:p>
                  </a:txBody>
                  <a:tcPr marL="68580" marR="68580" marT="0" marB="0" anchor="ctr"/>
                </a:tc>
              </a:tr>
              <a:tr h="599838">
                <a:tc>
                  <a:txBody>
                    <a:bodyPr/>
                    <a:lstStyle/>
                    <a:p>
                      <a:pPr algn="just">
                        <a:lnSpc>
                          <a:spcPct val="115000"/>
                        </a:lnSpc>
                        <a:spcAft>
                          <a:spcPts val="0"/>
                        </a:spcAft>
                      </a:pPr>
                      <a:r>
                        <a:rPr lang="kk-KZ" sz="1200"/>
                        <a:t>Өндірістік ақауды жөңдеу үшін есептен шығарылған материалдар</a:t>
                      </a:r>
                      <a:endParaRPr lang="ru-RU" sz="110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200" dirty="0"/>
                        <a:t>8110,8310</a:t>
                      </a:r>
                      <a:endParaRPr lang="ru-RU" sz="1100" dirty="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200" dirty="0"/>
                        <a:t>1311-1315</a:t>
                      </a:r>
                      <a:endParaRPr lang="ru-RU" sz="1100" dirty="0">
                        <a:latin typeface="Times New Roman"/>
                        <a:ea typeface="Times New Roman"/>
                        <a:cs typeface="Times New Roman"/>
                      </a:endParaRPr>
                    </a:p>
                  </a:txBody>
                  <a:tcPr marL="68580" marR="68580" marT="0" marB="0" anchor="ctr"/>
                </a:tc>
              </a:tr>
              <a:tr h="599838">
                <a:tc>
                  <a:txBody>
                    <a:bodyPr/>
                    <a:lstStyle/>
                    <a:p>
                      <a:pPr algn="just">
                        <a:lnSpc>
                          <a:spcPct val="115000"/>
                        </a:lnSpc>
                        <a:spcAft>
                          <a:spcPts val="0"/>
                        </a:spcAft>
                      </a:pPr>
                      <a:r>
                        <a:rPr lang="kk-KZ" sz="1200"/>
                        <a:t>Түгендеу барысында бүлінген және жетпей қалған материалдарды есептен шығару</a:t>
                      </a:r>
                      <a:endParaRPr lang="ru-RU" sz="110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200"/>
                        <a:t>7210</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200"/>
                        <a:t>1311-1315,1317</a:t>
                      </a:r>
                      <a:endParaRPr lang="ru-RU" sz="1100">
                        <a:latin typeface="Times New Roman"/>
                        <a:ea typeface="Times New Roman"/>
                        <a:cs typeface="Times New Roman"/>
                      </a:endParaRPr>
                    </a:p>
                  </a:txBody>
                  <a:tcPr marL="68580" marR="68580" marT="0" marB="0" anchor="ctr"/>
                </a:tc>
              </a:tr>
              <a:tr h="395596">
                <a:tc>
                  <a:txBody>
                    <a:bodyPr/>
                    <a:lstStyle/>
                    <a:p>
                      <a:pPr algn="just">
                        <a:lnSpc>
                          <a:spcPct val="115000"/>
                        </a:lnSpc>
                        <a:spcAft>
                          <a:spcPts val="0"/>
                        </a:spcAft>
                      </a:pPr>
                      <a:r>
                        <a:rPr lang="kk-KZ" sz="1200" dirty="0"/>
                        <a:t>Басқа ұйымға әрі қарай жөңдеуге берілген материалдар</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200"/>
                        <a:t>1316</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200"/>
                        <a:t>1311-1315,1317</a:t>
                      </a:r>
                      <a:endParaRPr lang="ru-RU" sz="1100">
                        <a:latin typeface="Times New Roman"/>
                        <a:ea typeface="Times New Roman"/>
                        <a:cs typeface="Times New Roman"/>
                      </a:endParaRPr>
                    </a:p>
                  </a:txBody>
                  <a:tcPr marL="68580" marR="68580" marT="0" marB="0" anchor="ctr"/>
                </a:tc>
              </a:tr>
              <a:tr h="599838">
                <a:tc>
                  <a:txBody>
                    <a:bodyPr/>
                    <a:lstStyle/>
                    <a:p>
                      <a:pPr algn="just">
                        <a:lnSpc>
                          <a:spcPct val="115000"/>
                        </a:lnSpc>
                        <a:spcAft>
                          <a:spcPts val="0"/>
                        </a:spcAft>
                      </a:pPr>
                      <a:r>
                        <a:rPr lang="kk-KZ" sz="1200" dirty="0"/>
                        <a:t>Кәсіпорындар мен ұйымдардың жөңдеуден алынған материалдарына</a:t>
                      </a:r>
                      <a:endParaRPr lang="ru-RU" sz="1100" dirty="0">
                        <a:latin typeface="Times New Roman"/>
                        <a:ea typeface="Times New Roman"/>
                        <a:cs typeface="Times New Roman"/>
                      </a:endParaRPr>
                    </a:p>
                  </a:txBody>
                  <a:tcPr marL="68580" marR="68580" marT="0" marB="0"/>
                </a:tc>
                <a:tc>
                  <a:txBody>
                    <a:bodyPr/>
                    <a:lstStyle/>
                    <a:p>
                      <a:pPr algn="ctr">
                        <a:lnSpc>
                          <a:spcPct val="115000"/>
                        </a:lnSpc>
                        <a:spcAft>
                          <a:spcPts val="0"/>
                        </a:spcAft>
                      </a:pPr>
                      <a:r>
                        <a:rPr lang="kk-KZ" sz="1200"/>
                        <a:t>1311-1315,1317</a:t>
                      </a:r>
                      <a:endParaRPr lang="ru-RU" sz="1100">
                        <a:latin typeface="Times New Roman"/>
                        <a:ea typeface="Times New Roman"/>
                        <a:cs typeface="Times New Roman"/>
                      </a:endParaRPr>
                    </a:p>
                  </a:txBody>
                  <a:tcPr marL="68580" marR="68580" marT="0" marB="0" anchor="ctr"/>
                </a:tc>
                <a:tc>
                  <a:txBody>
                    <a:bodyPr/>
                    <a:lstStyle/>
                    <a:p>
                      <a:pPr algn="ctr">
                        <a:lnSpc>
                          <a:spcPct val="115000"/>
                        </a:lnSpc>
                        <a:spcAft>
                          <a:spcPts val="0"/>
                        </a:spcAft>
                      </a:pPr>
                      <a:r>
                        <a:rPr lang="kk-KZ" sz="1200" dirty="0"/>
                        <a:t>1316</a:t>
                      </a:r>
                      <a:endParaRPr lang="ru-RU" sz="1100" dirty="0">
                        <a:latin typeface="Times New Roman"/>
                        <a:ea typeface="Times New Roman"/>
                        <a:cs typeface="Times New Roman"/>
                      </a:endParaRPr>
                    </a:p>
                  </a:txBody>
                  <a:tcPr marL="68580" marR="68580" marT="0" marB="0" anchor="ctr"/>
                </a:tc>
              </a:tr>
            </a:tbl>
          </a:graphicData>
        </a:graphic>
      </p:graphicFrame>
      <p:sp>
        <p:nvSpPr>
          <p:cNvPr id="6" name="Заголовок 1"/>
          <p:cNvSpPr txBox="1">
            <a:spLocks/>
          </p:cNvSpPr>
          <p:nvPr/>
        </p:nvSpPr>
        <p:spPr>
          <a:xfrm>
            <a:off x="1043608" y="188640"/>
            <a:ext cx="7467600" cy="882352"/>
          </a:xfrm>
          <a:prstGeom prst="rect">
            <a:avLst/>
          </a:prstGeom>
        </p:spPr>
        <p:txBody>
          <a:bodyPr vert="horz" lIns="91440" tIns="45720" rIns="91440" bIns="45720" rtlCol="0"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kk-KZ" sz="2400" i="0" u="none" strike="noStrike" kern="1200" normalizeH="0" baseline="0" noProof="0" dirty="0" smtClean="0">
                <a:ln w="11430"/>
                <a:solidFill>
                  <a:srgbClr val="002060"/>
                </a:solidFill>
                <a:uLnTx/>
                <a:uFillTx/>
                <a:latin typeface="+mj-lt"/>
                <a:ea typeface="+mj-ea"/>
                <a:cs typeface="+mj-cs"/>
              </a:rPr>
              <a:t>Қорлардың синтетикалық есебі</a:t>
            </a:r>
            <a:endParaRPr kumimoji="0" lang="ru-RU" sz="2400" i="0" u="none" strike="noStrike" kern="1200" normalizeH="0" baseline="0" noProof="0" dirty="0">
              <a:ln w="11430"/>
              <a:solidFill>
                <a:srgbClr val="002060"/>
              </a:solidFill>
              <a:uLnTx/>
              <a:uFillTx/>
              <a:latin typeface="+mj-lt"/>
              <a:ea typeface="+mj-ea"/>
              <a:cs typeface="+mj-cs"/>
            </a:endParaRPr>
          </a:p>
        </p:txBody>
      </p:sp>
      <p:sp>
        <p:nvSpPr>
          <p:cNvPr id="7" name="Прямоугольник 6"/>
          <p:cNvSpPr/>
          <p:nvPr/>
        </p:nvSpPr>
        <p:spPr>
          <a:xfrm>
            <a:off x="1043608" y="1196752"/>
            <a:ext cx="2583015" cy="369332"/>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kk-KZ" spc="50" dirty="0" smtClean="0">
                <a:ln w="11430"/>
                <a:gradFill>
                  <a:gsLst>
                    <a:gs pos="25000">
                      <a:schemeClr val="accent2">
                        <a:satMod val="155000"/>
                      </a:schemeClr>
                    </a:gs>
                    <a:gs pos="100000">
                      <a:schemeClr val="accent2">
                        <a:shade val="45000"/>
                        <a:satMod val="165000"/>
                      </a:schemeClr>
                    </a:gs>
                  </a:gsLst>
                  <a:lin ang="5400000"/>
                </a:gradFill>
              </a:rPr>
              <a:t>Қорлардың келіп түсуі</a:t>
            </a:r>
            <a:endParaRPr lang="ru-RU" spc="50" dirty="0">
              <a:ln w="11430"/>
              <a:gradFill>
                <a:gsLst>
                  <a:gs pos="25000">
                    <a:schemeClr val="accent2">
                      <a:satMod val="155000"/>
                    </a:schemeClr>
                  </a:gs>
                  <a:gs pos="100000">
                    <a:schemeClr val="accent2">
                      <a:shade val="45000"/>
                      <a:satMod val="165000"/>
                    </a:schemeClr>
                  </a:gs>
                </a:gsLst>
                <a:lin ang="5400000"/>
              </a:gradFill>
            </a:endParaRPr>
          </a:p>
        </p:txBody>
      </p:sp>
      <p:sp>
        <p:nvSpPr>
          <p:cNvPr id="8" name="Прямоугольник 7"/>
          <p:cNvSpPr/>
          <p:nvPr/>
        </p:nvSpPr>
        <p:spPr>
          <a:xfrm>
            <a:off x="5292080" y="1196752"/>
            <a:ext cx="3093796" cy="369332"/>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kk-KZ" spc="50" dirty="0" smtClean="0">
                <a:ln w="11430"/>
                <a:gradFill>
                  <a:gsLst>
                    <a:gs pos="25000">
                      <a:schemeClr val="accent2">
                        <a:satMod val="155000"/>
                      </a:schemeClr>
                    </a:gs>
                    <a:gs pos="100000">
                      <a:schemeClr val="accent2">
                        <a:shade val="45000"/>
                        <a:satMod val="165000"/>
                      </a:schemeClr>
                    </a:gs>
                  </a:gsLst>
                  <a:lin ang="5400000"/>
                </a:gradFill>
              </a:rPr>
              <a:t>Қорлардың есептен шығуы</a:t>
            </a:r>
            <a:endParaRPr lang="ru-RU" spc="50" dirty="0">
              <a:ln w="11430"/>
              <a:gradFill>
                <a:gsLst>
                  <a:gs pos="25000">
                    <a:schemeClr val="accent2">
                      <a:satMod val="155000"/>
                    </a:schemeClr>
                  </a:gs>
                  <a:gs pos="100000">
                    <a:schemeClr val="accent2">
                      <a:shade val="45000"/>
                      <a:satMod val="165000"/>
                    </a:schemeClr>
                  </a:gs>
                </a:gsLst>
                <a:lin ang="5400000"/>
              </a:gra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882352"/>
          </a:xfrm>
        </p:spPr>
        <p:txBody>
          <a:bodyPr>
            <a:normAutofit/>
          </a:bodyPr>
          <a:lstStyle/>
          <a:p>
            <a:pPr lvl="0" algn="ctr"/>
            <a:r>
              <a:rPr lang="kk-KZ" sz="2400" dirty="0" smtClean="0">
                <a:ln w="11430"/>
                <a:solidFill>
                  <a:srgbClr val="002060"/>
                </a:solidFill>
              </a:rPr>
              <a:t>Қорлардың аналитикалық есебі</a:t>
            </a:r>
            <a:r>
              <a:rPr lang="ru-RU"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
            </a:r>
            <a:br>
              <a:rPr lang="ru-RU"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br>
            <a:endParaRPr lang="ru-RU" sz="2400" dirty="0"/>
          </a:p>
        </p:txBody>
      </p:sp>
      <p:graphicFrame>
        <p:nvGraphicFramePr>
          <p:cNvPr id="4" name="Таблица 3"/>
          <p:cNvGraphicFramePr>
            <a:graphicFrameLocks noGrp="1"/>
          </p:cNvGraphicFramePr>
          <p:nvPr/>
        </p:nvGraphicFramePr>
        <p:xfrm>
          <a:off x="899592" y="908720"/>
          <a:ext cx="7632848" cy="5685131"/>
        </p:xfrm>
        <a:graphic>
          <a:graphicData uri="http://schemas.openxmlformats.org/drawingml/2006/table">
            <a:tbl>
              <a:tblPr>
                <a:tableStyleId>{5DA37D80-6434-44D0-A028-1B22A696006F}</a:tableStyleId>
              </a:tblPr>
              <a:tblGrid>
                <a:gridCol w="578419"/>
                <a:gridCol w="1734442"/>
                <a:gridCol w="5319987"/>
              </a:tblGrid>
              <a:tr h="204643">
                <a:tc>
                  <a:txBody>
                    <a:bodyPr/>
                    <a:lstStyle/>
                    <a:p>
                      <a:pPr algn="ctr">
                        <a:lnSpc>
                          <a:spcPct val="115000"/>
                        </a:lnSpc>
                        <a:spcAft>
                          <a:spcPts val="0"/>
                        </a:spcAft>
                      </a:pPr>
                      <a:r>
                        <a:rPr lang="kk-KZ" sz="1400" dirty="0"/>
                        <a:t>№</a:t>
                      </a:r>
                      <a:endParaRPr lang="ru-RU" sz="1400" dirty="0">
                        <a:latin typeface="Times New Roman"/>
                        <a:ea typeface="Times New Roman"/>
                        <a:cs typeface="Times New Roman"/>
                      </a:endParaRPr>
                    </a:p>
                  </a:txBody>
                  <a:tcPr marL="55217" marR="55217" marT="0" marB="0" anchor="ctr">
                    <a:solidFill>
                      <a:schemeClr val="accent2">
                        <a:lumMod val="60000"/>
                        <a:lumOff val="40000"/>
                      </a:schemeClr>
                    </a:solidFill>
                  </a:tcPr>
                </a:tc>
                <a:tc>
                  <a:txBody>
                    <a:bodyPr/>
                    <a:lstStyle/>
                    <a:p>
                      <a:pPr algn="ctr">
                        <a:lnSpc>
                          <a:spcPct val="115000"/>
                        </a:lnSpc>
                        <a:spcAft>
                          <a:spcPts val="0"/>
                        </a:spcAft>
                      </a:pPr>
                      <a:r>
                        <a:rPr lang="kk-KZ" sz="1400" dirty="0"/>
                        <a:t>Типтік үлгінің №</a:t>
                      </a:r>
                      <a:endParaRPr lang="ru-RU" sz="1400" dirty="0">
                        <a:latin typeface="Times New Roman"/>
                        <a:ea typeface="Times New Roman"/>
                        <a:cs typeface="Times New Roman"/>
                      </a:endParaRPr>
                    </a:p>
                  </a:txBody>
                  <a:tcPr marL="55217" marR="55217" marT="0" marB="0" anchor="ctr">
                    <a:solidFill>
                      <a:schemeClr val="accent2">
                        <a:lumMod val="60000"/>
                        <a:lumOff val="40000"/>
                      </a:schemeClr>
                    </a:solidFill>
                  </a:tcPr>
                </a:tc>
                <a:tc>
                  <a:txBody>
                    <a:bodyPr/>
                    <a:lstStyle/>
                    <a:p>
                      <a:pPr algn="ctr">
                        <a:lnSpc>
                          <a:spcPct val="115000"/>
                        </a:lnSpc>
                        <a:spcAft>
                          <a:spcPts val="0"/>
                        </a:spcAft>
                      </a:pPr>
                      <a:r>
                        <a:rPr lang="kk-KZ" sz="1400" dirty="0"/>
                        <a:t>Бастапқы бухгалтерлік құжаттардың атаулары</a:t>
                      </a:r>
                      <a:endParaRPr lang="ru-RU" sz="1400" dirty="0">
                        <a:latin typeface="Times New Roman"/>
                        <a:ea typeface="Times New Roman"/>
                        <a:cs typeface="Times New Roman"/>
                      </a:endParaRPr>
                    </a:p>
                  </a:txBody>
                  <a:tcPr marL="55217" marR="55217" marT="0" marB="0" anchor="ctr">
                    <a:solidFill>
                      <a:schemeClr val="accent2">
                        <a:lumMod val="60000"/>
                        <a:lumOff val="40000"/>
                      </a:schemeClr>
                    </a:solidFill>
                  </a:tcPr>
                </a:tc>
              </a:tr>
              <a:tr h="204643">
                <a:tc>
                  <a:txBody>
                    <a:bodyPr/>
                    <a:lstStyle/>
                    <a:p>
                      <a:pPr algn="ctr">
                        <a:lnSpc>
                          <a:spcPct val="115000"/>
                        </a:lnSpc>
                        <a:spcAft>
                          <a:spcPts val="0"/>
                        </a:spcAft>
                      </a:pPr>
                      <a:r>
                        <a:rPr lang="kk-KZ" sz="1400"/>
                        <a:t>1</a:t>
                      </a:r>
                      <a:endParaRPr lang="ru-RU" sz="1400">
                        <a:latin typeface="Times New Roman"/>
                        <a:ea typeface="Times New Roman"/>
                        <a:cs typeface="Times New Roman"/>
                      </a:endParaRPr>
                    </a:p>
                  </a:txBody>
                  <a:tcPr marL="55217" marR="55217" marT="0" marB="0" anchor="ctr"/>
                </a:tc>
                <a:tc>
                  <a:txBody>
                    <a:bodyPr/>
                    <a:lstStyle/>
                    <a:p>
                      <a:pPr algn="ctr">
                        <a:lnSpc>
                          <a:spcPct val="115000"/>
                        </a:lnSpc>
                        <a:spcAft>
                          <a:spcPts val="0"/>
                        </a:spcAft>
                      </a:pPr>
                      <a:r>
                        <a:rPr lang="kk-KZ" sz="1400"/>
                        <a:t>2</a:t>
                      </a:r>
                      <a:endParaRPr lang="ru-RU" sz="1400">
                        <a:latin typeface="Times New Roman"/>
                        <a:ea typeface="Times New Roman"/>
                        <a:cs typeface="Times New Roman"/>
                      </a:endParaRPr>
                    </a:p>
                  </a:txBody>
                  <a:tcPr marL="55217" marR="55217" marT="0" marB="0" anchor="ctr"/>
                </a:tc>
                <a:tc>
                  <a:txBody>
                    <a:bodyPr/>
                    <a:lstStyle/>
                    <a:p>
                      <a:pPr algn="ctr">
                        <a:lnSpc>
                          <a:spcPct val="115000"/>
                        </a:lnSpc>
                        <a:spcAft>
                          <a:spcPts val="0"/>
                        </a:spcAft>
                      </a:pPr>
                      <a:r>
                        <a:rPr lang="kk-KZ" sz="1400"/>
                        <a:t>3</a:t>
                      </a:r>
                      <a:endParaRPr lang="ru-RU" sz="1400">
                        <a:latin typeface="Times New Roman"/>
                        <a:ea typeface="Times New Roman"/>
                        <a:cs typeface="Times New Roman"/>
                      </a:endParaRPr>
                    </a:p>
                  </a:txBody>
                  <a:tcPr marL="55217" marR="55217" marT="0" marB="0" anchor="ctr"/>
                </a:tc>
              </a:tr>
              <a:tr h="204643">
                <a:tc>
                  <a:txBody>
                    <a:bodyPr/>
                    <a:lstStyle/>
                    <a:p>
                      <a:pPr algn="just">
                        <a:lnSpc>
                          <a:spcPct val="115000"/>
                        </a:lnSpc>
                        <a:spcAft>
                          <a:spcPts val="0"/>
                        </a:spcAft>
                      </a:pPr>
                      <a:r>
                        <a:rPr lang="kk-KZ" sz="1400"/>
                        <a:t>1</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ТМҚ-1а</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Сенімхат </a:t>
                      </a:r>
                      <a:endParaRPr lang="ru-RU" sz="1400">
                        <a:latin typeface="Times New Roman"/>
                        <a:ea typeface="Times New Roman"/>
                        <a:cs typeface="Times New Roman"/>
                      </a:endParaRPr>
                    </a:p>
                  </a:txBody>
                  <a:tcPr marL="55217" marR="55217" marT="0" marB="0"/>
                </a:tc>
              </a:tr>
              <a:tr h="204643">
                <a:tc>
                  <a:txBody>
                    <a:bodyPr/>
                    <a:lstStyle/>
                    <a:p>
                      <a:pPr algn="just">
                        <a:lnSpc>
                          <a:spcPct val="115000"/>
                        </a:lnSpc>
                        <a:spcAft>
                          <a:spcPts val="0"/>
                        </a:spcAft>
                      </a:pPr>
                      <a:r>
                        <a:rPr lang="kk-KZ" sz="1400"/>
                        <a:t>2</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dirty="0"/>
                        <a:t>ТМҚ-2</a:t>
                      </a:r>
                      <a:endParaRPr lang="ru-RU" sz="1400" dirty="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Берілген сенімхаттарды тіркеу журналы </a:t>
                      </a:r>
                      <a:endParaRPr lang="ru-RU" sz="1400">
                        <a:latin typeface="Times New Roman"/>
                        <a:ea typeface="Times New Roman"/>
                        <a:cs typeface="Times New Roman"/>
                      </a:endParaRPr>
                    </a:p>
                  </a:txBody>
                  <a:tcPr marL="55217" marR="55217" marT="0" marB="0"/>
                </a:tc>
              </a:tr>
              <a:tr h="204643">
                <a:tc>
                  <a:txBody>
                    <a:bodyPr/>
                    <a:lstStyle/>
                    <a:p>
                      <a:pPr algn="just">
                        <a:lnSpc>
                          <a:spcPct val="115000"/>
                        </a:lnSpc>
                        <a:spcAft>
                          <a:spcPts val="0"/>
                        </a:spcAft>
                      </a:pPr>
                      <a:r>
                        <a:rPr lang="kk-KZ" sz="1400"/>
                        <a:t>3</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ТМҚ-3</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Кіріс ордері</a:t>
                      </a:r>
                      <a:endParaRPr lang="ru-RU" sz="1400">
                        <a:latin typeface="Times New Roman"/>
                        <a:ea typeface="Times New Roman"/>
                        <a:cs typeface="Times New Roman"/>
                      </a:endParaRPr>
                    </a:p>
                  </a:txBody>
                  <a:tcPr marL="55217" marR="55217" marT="0" marB="0"/>
                </a:tc>
              </a:tr>
              <a:tr h="204643">
                <a:tc>
                  <a:txBody>
                    <a:bodyPr/>
                    <a:lstStyle/>
                    <a:p>
                      <a:pPr algn="just">
                        <a:lnSpc>
                          <a:spcPct val="115000"/>
                        </a:lnSpc>
                        <a:spcAft>
                          <a:spcPts val="0"/>
                        </a:spcAft>
                      </a:pPr>
                      <a:r>
                        <a:rPr lang="kk-KZ" sz="1400"/>
                        <a:t>4</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ТМҚ-4</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Тауарлық-материалдық қорларды қабылдау туралы акт</a:t>
                      </a:r>
                      <a:endParaRPr lang="ru-RU" sz="1400">
                        <a:latin typeface="Times New Roman"/>
                        <a:ea typeface="Times New Roman"/>
                        <a:cs typeface="Times New Roman"/>
                      </a:endParaRPr>
                    </a:p>
                  </a:txBody>
                  <a:tcPr marL="55217" marR="55217" marT="0" marB="0"/>
                </a:tc>
              </a:tr>
              <a:tr h="613929">
                <a:tc>
                  <a:txBody>
                    <a:bodyPr/>
                    <a:lstStyle/>
                    <a:p>
                      <a:pPr algn="just">
                        <a:lnSpc>
                          <a:spcPct val="115000"/>
                        </a:lnSpc>
                        <a:spcAft>
                          <a:spcPts val="0"/>
                        </a:spcAft>
                      </a:pPr>
                      <a:r>
                        <a:rPr lang="kk-KZ" sz="1400"/>
                        <a:t>5</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ТМҚ-4а</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Тауарлық-материалдық қорларды дайындау, сақтау және өндіру үдерісінде жетіспеушілер мен жоғалтып алулар туралы акт </a:t>
                      </a:r>
                      <a:endParaRPr lang="ru-RU" sz="1400">
                        <a:latin typeface="Times New Roman"/>
                        <a:ea typeface="Times New Roman"/>
                        <a:cs typeface="Times New Roman"/>
                      </a:endParaRPr>
                    </a:p>
                  </a:txBody>
                  <a:tcPr marL="55217" marR="55217" marT="0" marB="0"/>
                </a:tc>
              </a:tr>
              <a:tr h="409286">
                <a:tc>
                  <a:txBody>
                    <a:bodyPr/>
                    <a:lstStyle/>
                    <a:p>
                      <a:pPr algn="just">
                        <a:lnSpc>
                          <a:spcPct val="115000"/>
                        </a:lnSpc>
                        <a:spcAft>
                          <a:spcPts val="0"/>
                        </a:spcAft>
                      </a:pPr>
                      <a:r>
                        <a:rPr lang="kk-KZ" sz="1400"/>
                        <a:t>6</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ТМҚ-4б</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Тауарлық-материалдық қорлардың сынуы, бүлінуі, бузылуы туралы акт</a:t>
                      </a:r>
                      <a:endParaRPr lang="ru-RU" sz="1400">
                        <a:latin typeface="Times New Roman"/>
                        <a:ea typeface="Times New Roman"/>
                        <a:cs typeface="Times New Roman"/>
                      </a:endParaRPr>
                    </a:p>
                  </a:txBody>
                  <a:tcPr marL="55217" marR="55217" marT="0" marB="0"/>
                </a:tc>
              </a:tr>
              <a:tr h="204643">
                <a:tc>
                  <a:txBody>
                    <a:bodyPr/>
                    <a:lstStyle/>
                    <a:p>
                      <a:pPr algn="just">
                        <a:lnSpc>
                          <a:spcPct val="115000"/>
                        </a:lnSpc>
                        <a:spcAft>
                          <a:spcPts val="0"/>
                        </a:spcAft>
                      </a:pPr>
                      <a:r>
                        <a:rPr lang="kk-KZ" sz="1400"/>
                        <a:t>7</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ТМҚ-5</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Тауарлық-материалдық қорларды есепке алу карточкасы </a:t>
                      </a:r>
                      <a:endParaRPr lang="ru-RU" sz="1400">
                        <a:latin typeface="Times New Roman"/>
                        <a:ea typeface="Times New Roman"/>
                        <a:cs typeface="Times New Roman"/>
                      </a:endParaRPr>
                    </a:p>
                  </a:txBody>
                  <a:tcPr marL="55217" marR="55217" marT="0" marB="0"/>
                </a:tc>
              </a:tr>
              <a:tr h="409286">
                <a:tc>
                  <a:txBody>
                    <a:bodyPr/>
                    <a:lstStyle/>
                    <a:p>
                      <a:pPr algn="just">
                        <a:lnSpc>
                          <a:spcPct val="115000"/>
                        </a:lnSpc>
                        <a:spcAft>
                          <a:spcPts val="0"/>
                        </a:spcAft>
                      </a:pPr>
                      <a:r>
                        <a:rPr lang="kk-KZ" sz="1400"/>
                        <a:t>8</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ТМҚ-7</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Қоймадағы тауарлық-материалдық қорлардың қалдығын есептеу ведомосы</a:t>
                      </a:r>
                      <a:endParaRPr lang="ru-RU" sz="1400">
                        <a:latin typeface="Times New Roman"/>
                        <a:ea typeface="Times New Roman"/>
                        <a:cs typeface="Times New Roman"/>
                      </a:endParaRPr>
                    </a:p>
                  </a:txBody>
                  <a:tcPr marL="55217" marR="55217" marT="0" marB="0"/>
                </a:tc>
              </a:tr>
              <a:tr h="409286">
                <a:tc>
                  <a:txBody>
                    <a:bodyPr/>
                    <a:lstStyle/>
                    <a:p>
                      <a:pPr algn="just">
                        <a:lnSpc>
                          <a:spcPct val="115000"/>
                        </a:lnSpc>
                        <a:spcAft>
                          <a:spcPts val="0"/>
                        </a:spcAft>
                      </a:pPr>
                      <a:r>
                        <a:rPr lang="kk-KZ" sz="1400"/>
                        <a:t>9</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ТМҚ-11</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Ғимараттар мен құрылыстарды салу мен демонтаждауда алынған тауарлық-материалдық қорларды кірістеу акті</a:t>
                      </a:r>
                      <a:endParaRPr lang="ru-RU" sz="1400">
                        <a:latin typeface="Times New Roman"/>
                        <a:ea typeface="Times New Roman"/>
                        <a:cs typeface="Times New Roman"/>
                      </a:endParaRPr>
                    </a:p>
                  </a:txBody>
                  <a:tcPr marL="55217" marR="55217" marT="0" marB="0"/>
                </a:tc>
              </a:tr>
              <a:tr h="204643">
                <a:tc>
                  <a:txBody>
                    <a:bodyPr/>
                    <a:lstStyle/>
                    <a:p>
                      <a:pPr algn="just">
                        <a:lnSpc>
                          <a:spcPct val="115000"/>
                        </a:lnSpc>
                        <a:spcAft>
                          <a:spcPts val="0"/>
                        </a:spcAft>
                      </a:pPr>
                      <a:r>
                        <a:rPr lang="kk-KZ" sz="1400"/>
                        <a:t>10</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ТІЗ-3</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Тауарлық-материалдық қорлардың түгендеме тізімдемесі </a:t>
                      </a:r>
                      <a:endParaRPr lang="ru-RU" sz="1400">
                        <a:latin typeface="Times New Roman"/>
                        <a:ea typeface="Times New Roman"/>
                        <a:cs typeface="Times New Roman"/>
                      </a:endParaRPr>
                    </a:p>
                  </a:txBody>
                  <a:tcPr marL="55217" marR="55217" marT="0" marB="0"/>
                </a:tc>
              </a:tr>
              <a:tr h="204643">
                <a:tc>
                  <a:txBody>
                    <a:bodyPr/>
                    <a:lstStyle/>
                    <a:p>
                      <a:pPr algn="just">
                        <a:lnSpc>
                          <a:spcPct val="115000"/>
                        </a:lnSpc>
                        <a:spcAft>
                          <a:spcPts val="0"/>
                        </a:spcAft>
                      </a:pPr>
                      <a:r>
                        <a:rPr lang="kk-KZ" sz="1400"/>
                        <a:t>11</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ТІЗ-4</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Шығарылған тауарларды тугендеу акті</a:t>
                      </a:r>
                      <a:endParaRPr lang="ru-RU" sz="1400">
                        <a:latin typeface="Times New Roman"/>
                        <a:ea typeface="Times New Roman"/>
                        <a:cs typeface="Times New Roman"/>
                      </a:endParaRPr>
                    </a:p>
                  </a:txBody>
                  <a:tcPr marL="55217" marR="55217" marT="0" marB="0"/>
                </a:tc>
              </a:tr>
              <a:tr h="409286">
                <a:tc>
                  <a:txBody>
                    <a:bodyPr/>
                    <a:lstStyle/>
                    <a:p>
                      <a:pPr algn="just">
                        <a:lnSpc>
                          <a:spcPct val="115000"/>
                        </a:lnSpc>
                        <a:spcAft>
                          <a:spcPts val="0"/>
                        </a:spcAft>
                      </a:pPr>
                      <a:r>
                        <a:rPr lang="kk-KZ" sz="1400"/>
                        <a:t>12</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ТІЗ-5</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Жауапкершілікпен сақтауға алынған (берілген) тауарлық-материалдық қорлардың түгендеме тізімдемесі</a:t>
                      </a:r>
                      <a:endParaRPr lang="ru-RU" sz="1400">
                        <a:latin typeface="Times New Roman"/>
                        <a:ea typeface="Times New Roman"/>
                        <a:cs typeface="Times New Roman"/>
                      </a:endParaRPr>
                    </a:p>
                  </a:txBody>
                  <a:tcPr marL="55217" marR="55217" marT="0" marB="0"/>
                </a:tc>
              </a:tr>
              <a:tr h="409286">
                <a:tc>
                  <a:txBody>
                    <a:bodyPr/>
                    <a:lstStyle/>
                    <a:p>
                      <a:pPr algn="just">
                        <a:lnSpc>
                          <a:spcPct val="115000"/>
                        </a:lnSpc>
                        <a:spcAft>
                          <a:spcPts val="0"/>
                        </a:spcAft>
                      </a:pPr>
                      <a:r>
                        <a:rPr lang="kk-KZ" sz="1400"/>
                        <a:t>13</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ТІЗ-6</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Жолдағы тауарлық-материалдық қорлардың түгендеме тізімдемесі</a:t>
                      </a:r>
                      <a:endParaRPr lang="ru-RU" sz="1400">
                        <a:latin typeface="Times New Roman"/>
                        <a:ea typeface="Times New Roman"/>
                        <a:cs typeface="Times New Roman"/>
                      </a:endParaRPr>
                    </a:p>
                  </a:txBody>
                  <a:tcPr marL="55217" marR="55217" marT="0" marB="0"/>
                </a:tc>
              </a:tr>
              <a:tr h="409286">
                <a:tc>
                  <a:txBody>
                    <a:bodyPr/>
                    <a:lstStyle/>
                    <a:p>
                      <a:pPr algn="just">
                        <a:lnSpc>
                          <a:spcPct val="115000"/>
                        </a:lnSpc>
                        <a:spcAft>
                          <a:spcPts val="0"/>
                        </a:spcAft>
                      </a:pPr>
                      <a:r>
                        <a:rPr lang="kk-KZ" sz="1400"/>
                        <a:t>14</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a:t>ТІЗ-12</a:t>
                      </a:r>
                      <a:endParaRPr lang="ru-RU" sz="1400">
                        <a:latin typeface="Times New Roman"/>
                        <a:ea typeface="Times New Roman"/>
                        <a:cs typeface="Times New Roman"/>
                      </a:endParaRPr>
                    </a:p>
                  </a:txBody>
                  <a:tcPr marL="55217" marR="55217" marT="0" marB="0"/>
                </a:tc>
                <a:tc>
                  <a:txBody>
                    <a:bodyPr/>
                    <a:lstStyle/>
                    <a:p>
                      <a:pPr algn="just">
                        <a:lnSpc>
                          <a:spcPct val="115000"/>
                        </a:lnSpc>
                        <a:spcAft>
                          <a:spcPts val="0"/>
                        </a:spcAft>
                      </a:pPr>
                      <a:r>
                        <a:rPr lang="kk-KZ" sz="1400" dirty="0"/>
                        <a:t>Тауарлық-материалдық қорларды түгендеу нәтижелерін салыстыру ведомосы </a:t>
                      </a:r>
                      <a:endParaRPr lang="ru-RU" sz="1400" dirty="0">
                        <a:latin typeface="Times New Roman"/>
                        <a:ea typeface="Times New Roman"/>
                        <a:cs typeface="Times New Roman"/>
                      </a:endParaRPr>
                    </a:p>
                  </a:txBody>
                  <a:tcPr marL="55217" marR="55217" marT="0" marB="0"/>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2400" dirty="0" smtClean="0">
                <a:ln w="11430"/>
                <a:solidFill>
                  <a:srgbClr val="002060"/>
                </a:solidFill>
                <a:effectLst>
                  <a:outerShdw blurRad="50800" dist="39000" dir="5460000" algn="tl">
                    <a:srgbClr val="000000">
                      <a:alpha val="38000"/>
                    </a:srgbClr>
                  </a:outerShdw>
                </a:effectLst>
              </a:rPr>
              <a:t>Қорлар  есебін ұйымдастыру</a:t>
            </a:r>
            <a:r>
              <a:rPr lang="ru-RU"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sz="24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584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5841" name="Object 1"/>
          <p:cNvGraphicFramePr>
            <a:graphicFrameLocks noChangeAspect="1"/>
          </p:cNvGraphicFramePr>
          <p:nvPr/>
        </p:nvGraphicFramePr>
        <p:xfrm>
          <a:off x="971600" y="1124744"/>
          <a:ext cx="7272808" cy="5553075"/>
        </p:xfrm>
        <a:graphic>
          <a:graphicData uri="http://schemas.openxmlformats.org/presentationml/2006/ole">
            <mc:AlternateContent xmlns:mc="http://schemas.openxmlformats.org/markup-compatibility/2006">
              <mc:Choice xmlns:v="urn:schemas-microsoft-com:vml" Requires="v">
                <p:oleObj spid="_x0000_s35867" name="Picture" r:id="rId3" imgW="9516443" imgH="8705448" progId="Word.Picture.8">
                  <p:embed/>
                </p:oleObj>
              </mc:Choice>
              <mc:Fallback>
                <p:oleObj name="Picture" r:id="rId3" imgW="9516443" imgH="8705448" progId="Word.Picture.8">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1124744"/>
                        <a:ext cx="7272808" cy="5553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8" name="Прямая соединительная линия 7"/>
          <p:cNvCxnSpPr/>
          <p:nvPr/>
        </p:nvCxnSpPr>
        <p:spPr>
          <a:xfrm>
            <a:off x="6516216" y="2780928"/>
            <a:ext cx="1296144"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684312"/>
          </a:xfrm>
        </p:spPr>
        <p:txBody>
          <a:bodyPr>
            <a:normAutofit/>
          </a:bodyPr>
          <a:lstStyle/>
          <a:p>
            <a:pPr algn="ctr"/>
            <a:r>
              <a:rPr lang="kk-KZ" sz="2400" b="1" dirty="0" smtClean="0">
                <a:solidFill>
                  <a:srgbClr val="0070C0"/>
                </a:solidFill>
              </a:rPr>
              <a:t>Қорларды бағалау әдістері</a:t>
            </a:r>
            <a:endParaRPr lang="ru-RU" sz="2400" b="1" dirty="0">
              <a:solidFill>
                <a:srgbClr val="0070C0"/>
              </a:solidFill>
            </a:endParaRPr>
          </a:p>
        </p:txBody>
      </p:sp>
      <p:sp>
        <p:nvSpPr>
          <p:cNvPr id="3" name="Объект 2"/>
          <p:cNvSpPr>
            <a:spLocks noGrp="1"/>
          </p:cNvSpPr>
          <p:nvPr>
            <p:ph sz="quarter" idx="1"/>
          </p:nvPr>
        </p:nvSpPr>
        <p:spPr/>
        <p:txBody>
          <a:bodyPr>
            <a:normAutofit fontScale="92500" lnSpcReduction="20000"/>
          </a:bodyPr>
          <a:lstStyle/>
          <a:p>
            <a:pPr algn="just"/>
            <a:r>
              <a:rPr lang="kk-KZ" dirty="0"/>
              <a:t>Жалпы, ТМҚ есебі №2 «Қорлар» Қаржылық есептіліктің халықаралық стандартына сәйкес жүргізіледі. Қорлардың құнын анықтау барысында олардың бағасын дұрыс белгілеу  маңызды болып табылады. Есепті кезең ішінде материалдардың көптеген түрлерінң бағалары өзгеріп тұрады. Материалдың бір түрі, мысалы, бір ай ішінде әр түрлі бағамен келіп түсуі мүмкін. Сонымен бірге, материалдардың бір түрін сатып өткізгенде, оның қандай ретпен және бағамен сатылғандығын анықтау мүмкін емес. Сондықтан, материалдар құнының болжамды қозғалысын  аталмыш стандарттарға сәйкес келесі әдістермен бағалау ұсынылады: </a:t>
            </a:r>
            <a:endParaRPr lang="ru-RU" dirty="0"/>
          </a:p>
          <a:p>
            <a:pPr lvl="0"/>
            <a:r>
              <a:rPr lang="kk-KZ" dirty="0"/>
              <a:t>арнайы сәйкестік тәсілі;</a:t>
            </a:r>
            <a:endParaRPr lang="ru-RU" dirty="0"/>
          </a:p>
          <a:p>
            <a:pPr lvl="0"/>
            <a:r>
              <a:rPr lang="kk-KZ" dirty="0"/>
              <a:t>орташа өлшенген құндық тәсіл;</a:t>
            </a:r>
            <a:endParaRPr lang="ru-RU" dirty="0"/>
          </a:p>
          <a:p>
            <a:pPr lvl="0"/>
            <a:r>
              <a:rPr lang="kk-KZ" dirty="0"/>
              <a:t>бірінші тауарлар бағасы арқылы қорларды бағалау тәсілі.</a:t>
            </a:r>
            <a:endParaRPr lang="ru-RU" dirty="0"/>
          </a:p>
          <a:p>
            <a:endParaRPr lang="ru-RU" dirty="0"/>
          </a:p>
        </p:txBody>
      </p:sp>
    </p:spTree>
    <p:extLst>
      <p:ext uri="{BB962C8B-B14F-4D97-AF65-F5344CB8AC3E}">
        <p14:creationId xmlns:p14="http://schemas.microsoft.com/office/powerpoint/2010/main" val="748330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sz="quarter" idx="1"/>
            <p:extLst>
              <p:ext uri="{D42A27DB-BD31-4B8C-83A1-F6EECF244321}">
                <p14:modId xmlns:p14="http://schemas.microsoft.com/office/powerpoint/2010/main" val="58398263"/>
              </p:ext>
            </p:extLst>
          </p:nvPr>
        </p:nvGraphicFramePr>
        <p:xfrm>
          <a:off x="457200" y="1219200"/>
          <a:ext cx="82296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2267744" y="476672"/>
            <a:ext cx="5688632" cy="461665"/>
          </a:xfrm>
          <a:prstGeom prst="rect">
            <a:avLst/>
          </a:prstGeom>
        </p:spPr>
        <p:txBody>
          <a:bodyPr wrap="square">
            <a:spAutoFit/>
          </a:bodyPr>
          <a:lstStyle/>
          <a:p>
            <a:pPr algn="ctr"/>
            <a:r>
              <a:rPr lang="kk-KZ" sz="2400" b="1" dirty="0">
                <a:solidFill>
                  <a:srgbClr val="0070C0"/>
                </a:solidFill>
              </a:rPr>
              <a:t>Қорларды бағалау әдістері</a:t>
            </a:r>
            <a:endParaRPr lang="ru-RU" sz="2400" dirty="0"/>
          </a:p>
        </p:txBody>
      </p:sp>
    </p:spTree>
    <p:extLst>
      <p:ext uri="{BB962C8B-B14F-4D97-AF65-F5344CB8AC3E}">
        <p14:creationId xmlns:p14="http://schemas.microsoft.com/office/powerpoint/2010/main" val="2169777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476672"/>
            <a:ext cx="7787208" cy="936104"/>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r>
              <a:rPr lang="kk-KZ" sz="2400" dirty="0" smtClean="0">
                <a:solidFill>
                  <a:srgbClr val="7030A0"/>
                </a:solidFill>
              </a:rPr>
              <a:t>Қорларды бағалау тәсілдерін қолдану мысалы</a:t>
            </a:r>
            <a:r>
              <a:rPr lang="ru-RU" sz="2400" dirty="0">
                <a:solidFill>
                  <a:srgbClr val="7030A0"/>
                </a:solidFill>
              </a:rPr>
              <a:t/>
            </a:r>
            <a:br>
              <a:rPr lang="ru-RU" sz="2400" dirty="0">
                <a:solidFill>
                  <a:srgbClr val="7030A0"/>
                </a:solidFill>
              </a:rPr>
            </a:br>
            <a:r>
              <a:rPr lang="ru-RU"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sz="2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sz="24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2465" name="Rectangle 1"/>
          <p:cNvSpPr>
            <a:spLocks noChangeArrowheads="1"/>
          </p:cNvSpPr>
          <p:nvPr/>
        </p:nvSpPr>
        <p:spPr bwMode="auto">
          <a:xfrm>
            <a:off x="0" y="836712"/>
            <a:ext cx="4896544"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indent="450850" algn="ctr" fontAlgn="base">
              <a:spcBef>
                <a:spcPct val="0"/>
              </a:spcBef>
              <a:spcAft>
                <a:spcPct val="0"/>
              </a:spcAft>
            </a:pPr>
            <a:r>
              <a:rPr kumimoji="0" lang="kk-KZ" sz="1400" b="1" i="0" u="none" strike="noStrike" spc="50" normalizeH="0" baseline="0" dirty="0" smtClean="0">
                <a:ln w="11430"/>
                <a:solidFill>
                  <a:srgbClr val="0070C0"/>
                </a:solidFill>
                <a:ea typeface="Times New Roman" pitchFamily="18" charset="0"/>
                <a:cs typeface="Arial" pitchFamily="34" charset="0"/>
              </a:rPr>
              <a:t>Кәсіпорынға   </a:t>
            </a:r>
            <a:r>
              <a:rPr kumimoji="0" lang="kk-KZ" sz="1400" b="1" i="0" u="none" strike="noStrike" spc="50" normalizeH="0" baseline="0" dirty="0" smtClean="0">
                <a:ln w="11430"/>
                <a:solidFill>
                  <a:srgbClr val="0070C0"/>
                </a:solidFill>
                <a:latin typeface="Arial" pitchFamily="34" charset="0"/>
                <a:ea typeface="Times New Roman" pitchFamily="18" charset="0"/>
                <a:cs typeface="Arial" pitchFamily="34" charset="0"/>
              </a:rPr>
              <a:t>материалдар түсімі</a:t>
            </a:r>
            <a:endParaRPr kumimoji="0" lang="ru-RU" sz="1400" b="1" i="0" u="none" strike="noStrike" spc="50" normalizeH="0" baseline="0" dirty="0" smtClean="0">
              <a:ln w="11430"/>
              <a:solidFill>
                <a:srgbClr val="0070C0"/>
              </a:solidFill>
              <a:latin typeface="Arial" pitchFamily="34"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endParaRPr kumimoji="0" lang="ru-RU" sz="14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345150736"/>
              </p:ext>
            </p:extLst>
          </p:nvPr>
        </p:nvGraphicFramePr>
        <p:xfrm>
          <a:off x="251520" y="1412776"/>
          <a:ext cx="3888431" cy="2304258"/>
        </p:xfrm>
        <a:graphic>
          <a:graphicData uri="http://schemas.openxmlformats.org/drawingml/2006/table">
            <a:tbl>
              <a:tblPr>
                <a:tableStyleId>{ED083AE6-46FA-4A59-8FB0-9F97EB10719F}</a:tableStyleId>
              </a:tblPr>
              <a:tblGrid>
                <a:gridCol w="376021"/>
                <a:gridCol w="1081796"/>
                <a:gridCol w="577953"/>
                <a:gridCol w="941311"/>
                <a:gridCol w="911350"/>
              </a:tblGrid>
              <a:tr h="460850">
                <a:tc>
                  <a:txBody>
                    <a:bodyPr/>
                    <a:lstStyle/>
                    <a:p>
                      <a:pPr algn="ctr">
                        <a:lnSpc>
                          <a:spcPct val="115000"/>
                        </a:lnSpc>
                        <a:spcAft>
                          <a:spcPts val="0"/>
                        </a:spcAft>
                      </a:pPr>
                      <a:r>
                        <a:rPr lang="kk-KZ" sz="1100" dirty="0"/>
                        <a:t>Рет </a:t>
                      </a:r>
                      <a:r>
                        <a:rPr lang="ru-RU" sz="1100" dirty="0"/>
                        <a:t>№ </a:t>
                      </a:r>
                      <a:endParaRPr lang="ru-RU" sz="1100" dirty="0">
                        <a:latin typeface="Times New Roman"/>
                        <a:ea typeface="Times New Roman"/>
                        <a:cs typeface="Times New Roman"/>
                      </a:endParaRPr>
                    </a:p>
                  </a:txBody>
                  <a:tcPr marL="66388" marR="66388" marT="0" marB="0" anchor="ctr">
                    <a:solidFill>
                      <a:schemeClr val="accent4">
                        <a:lumMod val="60000"/>
                        <a:lumOff val="40000"/>
                      </a:schemeClr>
                    </a:solidFill>
                  </a:tcPr>
                </a:tc>
                <a:tc>
                  <a:txBody>
                    <a:bodyPr/>
                    <a:lstStyle/>
                    <a:p>
                      <a:pPr algn="ctr">
                        <a:lnSpc>
                          <a:spcPct val="115000"/>
                        </a:lnSpc>
                        <a:spcAft>
                          <a:spcPts val="0"/>
                        </a:spcAft>
                      </a:pPr>
                      <a:r>
                        <a:rPr lang="kk-KZ" sz="1100" dirty="0"/>
                        <a:t>Түскен күні</a:t>
                      </a:r>
                      <a:endParaRPr lang="ru-RU" sz="1100" dirty="0">
                        <a:latin typeface="Times New Roman"/>
                        <a:ea typeface="Times New Roman"/>
                        <a:cs typeface="Times New Roman"/>
                      </a:endParaRPr>
                    </a:p>
                  </a:txBody>
                  <a:tcPr marL="66388" marR="66388" marT="0" marB="0" anchor="ctr">
                    <a:solidFill>
                      <a:schemeClr val="accent4">
                        <a:lumMod val="60000"/>
                        <a:lumOff val="40000"/>
                      </a:schemeClr>
                    </a:solidFill>
                  </a:tcPr>
                </a:tc>
                <a:tc>
                  <a:txBody>
                    <a:bodyPr/>
                    <a:lstStyle/>
                    <a:p>
                      <a:pPr algn="ctr">
                        <a:lnSpc>
                          <a:spcPct val="115000"/>
                        </a:lnSpc>
                        <a:spcAft>
                          <a:spcPts val="0"/>
                        </a:spcAft>
                      </a:pPr>
                      <a:r>
                        <a:rPr lang="kk-KZ" sz="1100" dirty="0"/>
                        <a:t>Бағасы</a:t>
                      </a:r>
                      <a:r>
                        <a:rPr lang="ru-RU" sz="1100" dirty="0"/>
                        <a:t>, </a:t>
                      </a:r>
                      <a:r>
                        <a:rPr lang="ru-RU" sz="1100" dirty="0" err="1"/>
                        <a:t>тг</a:t>
                      </a:r>
                      <a:endParaRPr lang="ru-RU" sz="1100" dirty="0">
                        <a:latin typeface="Times New Roman"/>
                        <a:ea typeface="Times New Roman"/>
                        <a:cs typeface="Times New Roman"/>
                      </a:endParaRPr>
                    </a:p>
                  </a:txBody>
                  <a:tcPr marL="66388" marR="66388" marT="0" marB="0" anchor="ctr">
                    <a:solidFill>
                      <a:schemeClr val="accent4">
                        <a:lumMod val="60000"/>
                        <a:lumOff val="40000"/>
                      </a:schemeClr>
                    </a:solidFill>
                  </a:tcPr>
                </a:tc>
                <a:tc>
                  <a:txBody>
                    <a:bodyPr/>
                    <a:lstStyle/>
                    <a:p>
                      <a:pPr algn="ctr">
                        <a:lnSpc>
                          <a:spcPct val="115000"/>
                        </a:lnSpc>
                        <a:spcAft>
                          <a:spcPts val="0"/>
                        </a:spcAft>
                      </a:pPr>
                      <a:r>
                        <a:rPr lang="kk-KZ" sz="1100" dirty="0"/>
                        <a:t>Саны</a:t>
                      </a:r>
                      <a:r>
                        <a:rPr lang="ru-RU" sz="1100" dirty="0"/>
                        <a:t>, </a:t>
                      </a:r>
                      <a:r>
                        <a:rPr lang="ru-RU" sz="1100" dirty="0" smtClean="0"/>
                        <a:t>кг</a:t>
                      </a:r>
                      <a:endParaRPr lang="ru-RU" sz="1100" dirty="0">
                        <a:latin typeface="Times New Roman"/>
                        <a:ea typeface="Times New Roman"/>
                        <a:cs typeface="Times New Roman"/>
                      </a:endParaRPr>
                    </a:p>
                  </a:txBody>
                  <a:tcPr marL="66388" marR="66388" marT="0" marB="0" anchor="ctr">
                    <a:solidFill>
                      <a:schemeClr val="accent4">
                        <a:lumMod val="60000"/>
                        <a:lumOff val="40000"/>
                      </a:schemeClr>
                    </a:solidFill>
                  </a:tcPr>
                </a:tc>
                <a:tc>
                  <a:txBody>
                    <a:bodyPr/>
                    <a:lstStyle/>
                    <a:p>
                      <a:pPr algn="ctr">
                        <a:lnSpc>
                          <a:spcPct val="115000"/>
                        </a:lnSpc>
                        <a:spcAft>
                          <a:spcPts val="0"/>
                        </a:spcAft>
                      </a:pPr>
                      <a:r>
                        <a:rPr lang="kk-KZ" sz="1100" dirty="0"/>
                        <a:t>Сомасы</a:t>
                      </a:r>
                      <a:r>
                        <a:rPr lang="ru-RU" sz="1100" dirty="0"/>
                        <a:t>, </a:t>
                      </a:r>
                      <a:r>
                        <a:rPr lang="ru-RU" sz="1100" dirty="0" err="1"/>
                        <a:t>тг</a:t>
                      </a:r>
                      <a:endParaRPr lang="ru-RU" sz="1100" dirty="0">
                        <a:latin typeface="Times New Roman"/>
                        <a:ea typeface="Times New Roman"/>
                        <a:cs typeface="Times New Roman"/>
                      </a:endParaRPr>
                    </a:p>
                  </a:txBody>
                  <a:tcPr marL="66388" marR="66388" marT="0" marB="0" anchor="ctr">
                    <a:solidFill>
                      <a:schemeClr val="accent4">
                        <a:lumMod val="60000"/>
                        <a:lumOff val="40000"/>
                      </a:schemeClr>
                    </a:solidFill>
                  </a:tcPr>
                </a:tc>
              </a:tr>
              <a:tr h="230426">
                <a:tc>
                  <a:txBody>
                    <a:bodyPr/>
                    <a:lstStyle/>
                    <a:p>
                      <a:pPr algn="ctr">
                        <a:lnSpc>
                          <a:spcPct val="115000"/>
                        </a:lnSpc>
                        <a:spcAft>
                          <a:spcPts val="0"/>
                        </a:spcAft>
                      </a:pPr>
                      <a:r>
                        <a:rPr lang="ru-RU" sz="1100"/>
                        <a:t>1</a:t>
                      </a:r>
                      <a:endParaRPr lang="ru-RU" sz="1100">
                        <a:latin typeface="Times New Roman"/>
                        <a:ea typeface="Times New Roman"/>
                        <a:cs typeface="Times New Roman"/>
                      </a:endParaRPr>
                    </a:p>
                  </a:txBody>
                  <a:tcPr marL="66388" marR="66388" marT="0" marB="0"/>
                </a:tc>
                <a:tc>
                  <a:txBody>
                    <a:bodyPr/>
                    <a:lstStyle/>
                    <a:p>
                      <a:pPr algn="just">
                        <a:lnSpc>
                          <a:spcPct val="115000"/>
                        </a:lnSpc>
                        <a:spcAft>
                          <a:spcPts val="0"/>
                        </a:spcAft>
                      </a:pPr>
                      <a:r>
                        <a:rPr lang="ru-RU" sz="1100" dirty="0" smtClean="0"/>
                        <a:t>01.01.2019</a:t>
                      </a:r>
                      <a:endParaRPr lang="ru-RU" sz="1100" dirty="0">
                        <a:latin typeface="Times New Roman"/>
                        <a:ea typeface="Times New Roman"/>
                        <a:cs typeface="Times New Roman"/>
                      </a:endParaRPr>
                    </a:p>
                  </a:txBody>
                  <a:tcPr marL="66388" marR="66388" marT="0" marB="0"/>
                </a:tc>
                <a:tc>
                  <a:txBody>
                    <a:bodyPr/>
                    <a:lstStyle/>
                    <a:p>
                      <a:pPr algn="ctr">
                        <a:lnSpc>
                          <a:spcPct val="115000"/>
                        </a:lnSpc>
                        <a:spcAft>
                          <a:spcPts val="0"/>
                        </a:spcAft>
                      </a:pPr>
                      <a:r>
                        <a:rPr lang="ru-RU" sz="1100" dirty="0"/>
                        <a:t>14 </a:t>
                      </a:r>
                      <a:r>
                        <a:rPr lang="ru-RU" sz="1100" dirty="0" smtClean="0"/>
                        <a:t>31,8</a:t>
                      </a:r>
                      <a:endParaRPr lang="ru-RU" sz="1100" dirty="0">
                        <a:latin typeface="Times New Roman"/>
                        <a:ea typeface="Times New Roman"/>
                        <a:cs typeface="Times New Roman"/>
                      </a:endParaRPr>
                    </a:p>
                  </a:txBody>
                  <a:tcPr marL="66388" marR="66388" marT="0" marB="0"/>
                </a:tc>
                <a:tc>
                  <a:txBody>
                    <a:bodyPr/>
                    <a:lstStyle/>
                    <a:p>
                      <a:pPr algn="ctr">
                        <a:lnSpc>
                          <a:spcPct val="115000"/>
                        </a:lnSpc>
                        <a:spcAft>
                          <a:spcPts val="0"/>
                        </a:spcAft>
                      </a:pPr>
                      <a:r>
                        <a:rPr lang="ru-RU" sz="1100" dirty="0" smtClean="0"/>
                        <a:t>650</a:t>
                      </a:r>
                      <a:endParaRPr lang="ru-RU" sz="1100" dirty="0">
                        <a:latin typeface="Times New Roman"/>
                        <a:ea typeface="Times New Roman"/>
                        <a:cs typeface="Times New Roman"/>
                      </a:endParaRPr>
                    </a:p>
                  </a:txBody>
                  <a:tcPr marL="66388" marR="66388" marT="0" marB="0" anchor="ctr"/>
                </a:tc>
                <a:tc>
                  <a:txBody>
                    <a:bodyPr/>
                    <a:lstStyle/>
                    <a:p>
                      <a:pPr algn="ctr">
                        <a:lnSpc>
                          <a:spcPct val="115000"/>
                        </a:lnSpc>
                        <a:spcAft>
                          <a:spcPts val="0"/>
                        </a:spcAft>
                      </a:pPr>
                      <a:r>
                        <a:rPr lang="ru-RU" sz="1100" dirty="0"/>
                        <a:t>930 670</a:t>
                      </a:r>
                      <a:endParaRPr lang="ru-RU" sz="1100" dirty="0">
                        <a:latin typeface="Times New Roman"/>
                        <a:ea typeface="Times New Roman"/>
                        <a:cs typeface="Times New Roman"/>
                      </a:endParaRPr>
                    </a:p>
                  </a:txBody>
                  <a:tcPr marL="66388" marR="66388" marT="0" marB="0"/>
                </a:tc>
              </a:tr>
              <a:tr h="230426">
                <a:tc>
                  <a:txBody>
                    <a:bodyPr/>
                    <a:lstStyle/>
                    <a:p>
                      <a:pPr algn="ctr">
                        <a:lnSpc>
                          <a:spcPct val="115000"/>
                        </a:lnSpc>
                        <a:spcAft>
                          <a:spcPts val="0"/>
                        </a:spcAft>
                      </a:pPr>
                      <a:r>
                        <a:rPr lang="ru-RU" sz="1100"/>
                        <a:t>2</a:t>
                      </a:r>
                      <a:endParaRPr lang="ru-RU" sz="1100">
                        <a:latin typeface="Times New Roman"/>
                        <a:ea typeface="Times New Roman"/>
                        <a:cs typeface="Times New Roman"/>
                      </a:endParaRPr>
                    </a:p>
                  </a:txBody>
                  <a:tcPr marL="66388" marR="66388" marT="0" marB="0"/>
                </a:tc>
                <a:tc>
                  <a:txBody>
                    <a:bodyPr/>
                    <a:lstStyle/>
                    <a:p>
                      <a:pPr algn="just">
                        <a:lnSpc>
                          <a:spcPct val="115000"/>
                        </a:lnSpc>
                        <a:spcAft>
                          <a:spcPts val="0"/>
                        </a:spcAft>
                      </a:pPr>
                      <a:r>
                        <a:rPr lang="ru-RU" sz="1100" dirty="0" smtClean="0"/>
                        <a:t>8.02.2019 </a:t>
                      </a:r>
                      <a:r>
                        <a:rPr lang="ru-RU" sz="1100" dirty="0"/>
                        <a:t>г.</a:t>
                      </a:r>
                      <a:endParaRPr lang="ru-RU" sz="1100" dirty="0">
                        <a:latin typeface="Times New Roman"/>
                        <a:ea typeface="Times New Roman"/>
                        <a:cs typeface="Times New Roman"/>
                      </a:endParaRPr>
                    </a:p>
                  </a:txBody>
                  <a:tcPr marL="66388" marR="66388" marT="0" marB="0"/>
                </a:tc>
                <a:tc>
                  <a:txBody>
                    <a:bodyPr/>
                    <a:lstStyle/>
                    <a:p>
                      <a:pPr algn="ctr">
                        <a:lnSpc>
                          <a:spcPct val="115000"/>
                        </a:lnSpc>
                        <a:spcAft>
                          <a:spcPts val="0"/>
                        </a:spcAft>
                      </a:pPr>
                      <a:r>
                        <a:rPr lang="ru-RU" sz="1100" dirty="0"/>
                        <a:t>14 </a:t>
                      </a:r>
                      <a:r>
                        <a:rPr lang="ru-RU" sz="1100" dirty="0" smtClean="0"/>
                        <a:t>31,8</a:t>
                      </a:r>
                      <a:endParaRPr lang="ru-RU" sz="1100" dirty="0">
                        <a:latin typeface="Times New Roman"/>
                        <a:ea typeface="Times New Roman"/>
                        <a:cs typeface="Times New Roman"/>
                      </a:endParaRPr>
                    </a:p>
                  </a:txBody>
                  <a:tcPr marL="66388" marR="66388" marT="0" marB="0"/>
                </a:tc>
                <a:tc>
                  <a:txBody>
                    <a:bodyPr/>
                    <a:lstStyle/>
                    <a:p>
                      <a:pPr algn="ctr">
                        <a:lnSpc>
                          <a:spcPct val="115000"/>
                        </a:lnSpc>
                        <a:spcAft>
                          <a:spcPts val="0"/>
                        </a:spcAft>
                      </a:pPr>
                      <a:r>
                        <a:rPr lang="ru-RU" sz="1100" dirty="0" smtClean="0"/>
                        <a:t>1000</a:t>
                      </a:r>
                      <a:endParaRPr lang="ru-RU" sz="1100" dirty="0">
                        <a:latin typeface="Times New Roman"/>
                        <a:ea typeface="Times New Roman"/>
                        <a:cs typeface="Times New Roman"/>
                      </a:endParaRPr>
                    </a:p>
                  </a:txBody>
                  <a:tcPr marL="66388" marR="66388" marT="0" marB="0" anchor="ctr"/>
                </a:tc>
                <a:tc>
                  <a:txBody>
                    <a:bodyPr/>
                    <a:lstStyle/>
                    <a:p>
                      <a:pPr algn="ctr">
                        <a:lnSpc>
                          <a:spcPct val="115000"/>
                        </a:lnSpc>
                        <a:spcAft>
                          <a:spcPts val="0"/>
                        </a:spcAft>
                      </a:pPr>
                      <a:r>
                        <a:rPr lang="ru-RU" sz="1100"/>
                        <a:t>1 431 800</a:t>
                      </a:r>
                      <a:endParaRPr lang="ru-RU" sz="1100">
                        <a:latin typeface="Times New Roman"/>
                        <a:ea typeface="Times New Roman"/>
                        <a:cs typeface="Times New Roman"/>
                      </a:endParaRPr>
                    </a:p>
                  </a:txBody>
                  <a:tcPr marL="66388" marR="66388" marT="0" marB="0"/>
                </a:tc>
              </a:tr>
              <a:tr h="230426">
                <a:tc>
                  <a:txBody>
                    <a:bodyPr/>
                    <a:lstStyle/>
                    <a:p>
                      <a:pPr algn="ctr">
                        <a:lnSpc>
                          <a:spcPct val="115000"/>
                        </a:lnSpc>
                        <a:spcAft>
                          <a:spcPts val="0"/>
                        </a:spcAft>
                      </a:pPr>
                      <a:r>
                        <a:rPr lang="ru-RU" sz="1100"/>
                        <a:t>3</a:t>
                      </a:r>
                      <a:endParaRPr lang="ru-RU" sz="1100">
                        <a:latin typeface="Times New Roman"/>
                        <a:ea typeface="Times New Roman"/>
                        <a:cs typeface="Times New Roman"/>
                      </a:endParaRPr>
                    </a:p>
                  </a:txBody>
                  <a:tcPr marL="66388" marR="66388" marT="0" marB="0"/>
                </a:tc>
                <a:tc>
                  <a:txBody>
                    <a:bodyPr/>
                    <a:lstStyle/>
                    <a:p>
                      <a:pPr algn="just">
                        <a:lnSpc>
                          <a:spcPct val="115000"/>
                        </a:lnSpc>
                        <a:spcAft>
                          <a:spcPts val="0"/>
                        </a:spcAft>
                      </a:pPr>
                      <a:r>
                        <a:rPr lang="ru-RU" sz="1100" dirty="0" smtClean="0"/>
                        <a:t>25.03.2019 </a:t>
                      </a:r>
                      <a:r>
                        <a:rPr lang="ru-RU" sz="1100" dirty="0"/>
                        <a:t>г.</a:t>
                      </a:r>
                      <a:endParaRPr lang="ru-RU" sz="1100" dirty="0">
                        <a:latin typeface="Times New Roman"/>
                        <a:ea typeface="Times New Roman"/>
                        <a:cs typeface="Times New Roman"/>
                      </a:endParaRPr>
                    </a:p>
                  </a:txBody>
                  <a:tcPr marL="66388" marR="66388" marT="0" marB="0"/>
                </a:tc>
                <a:tc>
                  <a:txBody>
                    <a:bodyPr/>
                    <a:lstStyle/>
                    <a:p>
                      <a:pPr algn="ctr">
                        <a:lnSpc>
                          <a:spcPct val="115000"/>
                        </a:lnSpc>
                        <a:spcAft>
                          <a:spcPts val="0"/>
                        </a:spcAft>
                      </a:pPr>
                      <a:r>
                        <a:rPr lang="ru-RU" sz="1100" dirty="0"/>
                        <a:t>14 </a:t>
                      </a:r>
                      <a:r>
                        <a:rPr lang="ru-RU" sz="1100" dirty="0" smtClean="0"/>
                        <a:t>22,4</a:t>
                      </a:r>
                      <a:endParaRPr lang="ru-RU" sz="1100" dirty="0">
                        <a:latin typeface="Times New Roman"/>
                        <a:ea typeface="Times New Roman"/>
                        <a:cs typeface="Times New Roman"/>
                      </a:endParaRPr>
                    </a:p>
                  </a:txBody>
                  <a:tcPr marL="66388" marR="66388" marT="0" marB="0"/>
                </a:tc>
                <a:tc>
                  <a:txBody>
                    <a:bodyPr/>
                    <a:lstStyle/>
                    <a:p>
                      <a:pPr algn="ctr">
                        <a:lnSpc>
                          <a:spcPct val="115000"/>
                        </a:lnSpc>
                        <a:spcAft>
                          <a:spcPts val="0"/>
                        </a:spcAft>
                      </a:pPr>
                      <a:r>
                        <a:rPr lang="ru-RU" sz="1100" dirty="0" smtClean="0"/>
                        <a:t>1800</a:t>
                      </a:r>
                      <a:endParaRPr lang="ru-RU" sz="1100" dirty="0">
                        <a:latin typeface="Times New Roman"/>
                        <a:ea typeface="Times New Roman"/>
                        <a:cs typeface="Times New Roman"/>
                      </a:endParaRPr>
                    </a:p>
                  </a:txBody>
                  <a:tcPr marL="66388" marR="66388" marT="0" marB="0" anchor="ctr"/>
                </a:tc>
                <a:tc>
                  <a:txBody>
                    <a:bodyPr/>
                    <a:lstStyle/>
                    <a:p>
                      <a:pPr algn="ctr">
                        <a:lnSpc>
                          <a:spcPct val="115000"/>
                        </a:lnSpc>
                        <a:spcAft>
                          <a:spcPts val="0"/>
                        </a:spcAft>
                      </a:pPr>
                      <a:r>
                        <a:rPr lang="ru-RU" sz="1100"/>
                        <a:t>2 560 320</a:t>
                      </a:r>
                      <a:endParaRPr lang="ru-RU" sz="1100">
                        <a:latin typeface="Times New Roman"/>
                        <a:ea typeface="Times New Roman"/>
                        <a:cs typeface="Times New Roman"/>
                      </a:endParaRPr>
                    </a:p>
                  </a:txBody>
                  <a:tcPr marL="66388" marR="66388" marT="0" marB="0"/>
                </a:tc>
              </a:tr>
              <a:tr h="230426">
                <a:tc>
                  <a:txBody>
                    <a:bodyPr/>
                    <a:lstStyle/>
                    <a:p>
                      <a:pPr algn="ctr">
                        <a:lnSpc>
                          <a:spcPct val="115000"/>
                        </a:lnSpc>
                        <a:spcAft>
                          <a:spcPts val="0"/>
                        </a:spcAft>
                      </a:pPr>
                      <a:r>
                        <a:rPr lang="ru-RU" sz="1100"/>
                        <a:t>4</a:t>
                      </a:r>
                      <a:endParaRPr lang="ru-RU" sz="1100">
                        <a:latin typeface="Times New Roman"/>
                        <a:ea typeface="Times New Roman"/>
                        <a:cs typeface="Times New Roman"/>
                      </a:endParaRPr>
                    </a:p>
                  </a:txBody>
                  <a:tcPr marL="66388" marR="66388" marT="0" marB="0"/>
                </a:tc>
                <a:tc>
                  <a:txBody>
                    <a:bodyPr/>
                    <a:lstStyle/>
                    <a:p>
                      <a:pPr algn="just">
                        <a:lnSpc>
                          <a:spcPct val="115000"/>
                        </a:lnSpc>
                        <a:spcAft>
                          <a:spcPts val="0"/>
                        </a:spcAft>
                      </a:pPr>
                      <a:r>
                        <a:rPr lang="ru-RU" sz="1100" dirty="0" smtClean="0"/>
                        <a:t>18.04.2019г</a:t>
                      </a:r>
                      <a:r>
                        <a:rPr lang="ru-RU" sz="1100" dirty="0"/>
                        <a:t>.</a:t>
                      </a:r>
                      <a:endParaRPr lang="ru-RU" sz="1100" dirty="0">
                        <a:latin typeface="Times New Roman"/>
                        <a:ea typeface="Times New Roman"/>
                        <a:cs typeface="Times New Roman"/>
                      </a:endParaRPr>
                    </a:p>
                  </a:txBody>
                  <a:tcPr marL="66388" marR="66388" marT="0" marB="0"/>
                </a:tc>
                <a:tc>
                  <a:txBody>
                    <a:bodyPr/>
                    <a:lstStyle/>
                    <a:p>
                      <a:pPr algn="ctr">
                        <a:lnSpc>
                          <a:spcPct val="115000"/>
                        </a:lnSpc>
                        <a:spcAft>
                          <a:spcPts val="0"/>
                        </a:spcAft>
                      </a:pPr>
                      <a:r>
                        <a:rPr lang="ru-RU" sz="1100" dirty="0"/>
                        <a:t>14 </a:t>
                      </a:r>
                      <a:r>
                        <a:rPr lang="ru-RU" sz="1100" dirty="0" smtClean="0"/>
                        <a:t>48,4</a:t>
                      </a:r>
                      <a:endParaRPr lang="ru-RU" sz="1100" dirty="0">
                        <a:latin typeface="Times New Roman"/>
                        <a:ea typeface="Times New Roman"/>
                        <a:cs typeface="Times New Roman"/>
                      </a:endParaRPr>
                    </a:p>
                  </a:txBody>
                  <a:tcPr marL="66388" marR="66388" marT="0" marB="0"/>
                </a:tc>
                <a:tc>
                  <a:txBody>
                    <a:bodyPr/>
                    <a:lstStyle/>
                    <a:p>
                      <a:pPr algn="ctr">
                        <a:lnSpc>
                          <a:spcPct val="115000"/>
                        </a:lnSpc>
                        <a:spcAft>
                          <a:spcPts val="0"/>
                        </a:spcAft>
                      </a:pPr>
                      <a:r>
                        <a:rPr lang="ru-RU" sz="1100" dirty="0" smtClean="0"/>
                        <a:t>4000</a:t>
                      </a:r>
                      <a:endParaRPr lang="ru-RU" sz="1100" dirty="0">
                        <a:latin typeface="Times New Roman"/>
                        <a:ea typeface="Times New Roman"/>
                        <a:cs typeface="Times New Roman"/>
                      </a:endParaRPr>
                    </a:p>
                  </a:txBody>
                  <a:tcPr marL="66388" marR="66388" marT="0" marB="0" anchor="ctr"/>
                </a:tc>
                <a:tc>
                  <a:txBody>
                    <a:bodyPr/>
                    <a:lstStyle/>
                    <a:p>
                      <a:pPr algn="ctr">
                        <a:lnSpc>
                          <a:spcPct val="115000"/>
                        </a:lnSpc>
                        <a:spcAft>
                          <a:spcPts val="0"/>
                        </a:spcAft>
                      </a:pPr>
                      <a:r>
                        <a:rPr lang="ru-RU" sz="1100"/>
                        <a:t>5 793 600</a:t>
                      </a:r>
                      <a:endParaRPr lang="ru-RU" sz="1100">
                        <a:latin typeface="Times New Roman"/>
                        <a:ea typeface="Times New Roman"/>
                        <a:cs typeface="Times New Roman"/>
                      </a:endParaRPr>
                    </a:p>
                  </a:txBody>
                  <a:tcPr marL="66388" marR="66388" marT="0" marB="0"/>
                </a:tc>
              </a:tr>
              <a:tr h="230426">
                <a:tc>
                  <a:txBody>
                    <a:bodyPr/>
                    <a:lstStyle/>
                    <a:p>
                      <a:pPr algn="ctr">
                        <a:lnSpc>
                          <a:spcPct val="115000"/>
                        </a:lnSpc>
                        <a:spcAft>
                          <a:spcPts val="0"/>
                        </a:spcAft>
                      </a:pPr>
                      <a:r>
                        <a:rPr lang="ru-RU" sz="1100"/>
                        <a:t>5</a:t>
                      </a:r>
                      <a:endParaRPr lang="ru-RU" sz="1100">
                        <a:latin typeface="Times New Roman"/>
                        <a:ea typeface="Times New Roman"/>
                        <a:cs typeface="Times New Roman"/>
                      </a:endParaRPr>
                    </a:p>
                  </a:txBody>
                  <a:tcPr marL="66388" marR="66388" marT="0" marB="0"/>
                </a:tc>
                <a:tc>
                  <a:txBody>
                    <a:bodyPr/>
                    <a:lstStyle/>
                    <a:p>
                      <a:pPr algn="just">
                        <a:lnSpc>
                          <a:spcPct val="115000"/>
                        </a:lnSpc>
                        <a:spcAft>
                          <a:spcPts val="0"/>
                        </a:spcAft>
                      </a:pPr>
                      <a:r>
                        <a:rPr lang="ru-RU" sz="1100" dirty="0" smtClean="0"/>
                        <a:t>07.05.2019 </a:t>
                      </a:r>
                      <a:r>
                        <a:rPr lang="ru-RU" sz="1100" dirty="0"/>
                        <a:t>г.</a:t>
                      </a:r>
                      <a:endParaRPr lang="ru-RU" sz="1100" dirty="0">
                        <a:latin typeface="Times New Roman"/>
                        <a:ea typeface="Times New Roman"/>
                        <a:cs typeface="Times New Roman"/>
                      </a:endParaRPr>
                    </a:p>
                  </a:txBody>
                  <a:tcPr marL="66388" marR="66388" marT="0" marB="0"/>
                </a:tc>
                <a:tc>
                  <a:txBody>
                    <a:bodyPr/>
                    <a:lstStyle/>
                    <a:p>
                      <a:pPr algn="ctr">
                        <a:lnSpc>
                          <a:spcPct val="115000"/>
                        </a:lnSpc>
                        <a:spcAft>
                          <a:spcPts val="0"/>
                        </a:spcAft>
                      </a:pPr>
                      <a:r>
                        <a:rPr lang="ru-RU" sz="1100" dirty="0"/>
                        <a:t>16 </a:t>
                      </a:r>
                      <a:r>
                        <a:rPr lang="ru-RU" sz="1100" dirty="0" smtClean="0"/>
                        <a:t>48,2</a:t>
                      </a:r>
                      <a:endParaRPr lang="ru-RU" sz="1100" dirty="0">
                        <a:latin typeface="Times New Roman"/>
                        <a:ea typeface="Times New Roman"/>
                        <a:cs typeface="Times New Roman"/>
                      </a:endParaRPr>
                    </a:p>
                  </a:txBody>
                  <a:tcPr marL="66388" marR="66388" marT="0" marB="0"/>
                </a:tc>
                <a:tc>
                  <a:txBody>
                    <a:bodyPr/>
                    <a:lstStyle/>
                    <a:p>
                      <a:pPr algn="ctr">
                        <a:lnSpc>
                          <a:spcPct val="115000"/>
                        </a:lnSpc>
                        <a:spcAft>
                          <a:spcPts val="0"/>
                        </a:spcAft>
                      </a:pPr>
                      <a:r>
                        <a:rPr lang="ru-RU" sz="1100" dirty="0" smtClean="0"/>
                        <a:t>1200</a:t>
                      </a:r>
                      <a:endParaRPr lang="ru-RU" sz="1100" dirty="0">
                        <a:latin typeface="Times New Roman"/>
                        <a:ea typeface="Times New Roman"/>
                        <a:cs typeface="Times New Roman"/>
                      </a:endParaRPr>
                    </a:p>
                  </a:txBody>
                  <a:tcPr marL="66388" marR="66388" marT="0" marB="0" anchor="ctr"/>
                </a:tc>
                <a:tc>
                  <a:txBody>
                    <a:bodyPr/>
                    <a:lstStyle/>
                    <a:p>
                      <a:pPr algn="ctr">
                        <a:lnSpc>
                          <a:spcPct val="115000"/>
                        </a:lnSpc>
                        <a:spcAft>
                          <a:spcPts val="0"/>
                        </a:spcAft>
                      </a:pPr>
                      <a:r>
                        <a:rPr lang="ru-RU" sz="1100"/>
                        <a:t>1 977 840</a:t>
                      </a:r>
                      <a:endParaRPr lang="ru-RU" sz="1100">
                        <a:latin typeface="Times New Roman"/>
                        <a:ea typeface="Times New Roman"/>
                        <a:cs typeface="Times New Roman"/>
                      </a:endParaRPr>
                    </a:p>
                  </a:txBody>
                  <a:tcPr marL="66388" marR="66388" marT="0" marB="0"/>
                </a:tc>
              </a:tr>
              <a:tr h="230426">
                <a:tc>
                  <a:txBody>
                    <a:bodyPr/>
                    <a:lstStyle/>
                    <a:p>
                      <a:pPr algn="ctr">
                        <a:lnSpc>
                          <a:spcPct val="115000"/>
                        </a:lnSpc>
                        <a:spcAft>
                          <a:spcPts val="0"/>
                        </a:spcAft>
                      </a:pPr>
                      <a:r>
                        <a:rPr lang="ru-RU" sz="1100"/>
                        <a:t>6</a:t>
                      </a:r>
                      <a:endParaRPr lang="ru-RU" sz="1100">
                        <a:latin typeface="Times New Roman"/>
                        <a:ea typeface="Times New Roman"/>
                        <a:cs typeface="Times New Roman"/>
                      </a:endParaRPr>
                    </a:p>
                  </a:txBody>
                  <a:tcPr marL="66388" marR="66388" marT="0" marB="0"/>
                </a:tc>
                <a:tc>
                  <a:txBody>
                    <a:bodyPr/>
                    <a:lstStyle/>
                    <a:p>
                      <a:pPr algn="just">
                        <a:lnSpc>
                          <a:spcPct val="115000"/>
                        </a:lnSpc>
                        <a:spcAft>
                          <a:spcPts val="0"/>
                        </a:spcAft>
                      </a:pPr>
                      <a:r>
                        <a:rPr lang="ru-RU" sz="1100" dirty="0" smtClean="0"/>
                        <a:t>15.06.2019 </a:t>
                      </a:r>
                      <a:r>
                        <a:rPr lang="ru-RU" sz="1100" dirty="0"/>
                        <a:t>г.</a:t>
                      </a:r>
                      <a:endParaRPr lang="ru-RU" sz="1100" dirty="0">
                        <a:latin typeface="Times New Roman"/>
                        <a:ea typeface="Times New Roman"/>
                        <a:cs typeface="Times New Roman"/>
                      </a:endParaRPr>
                    </a:p>
                  </a:txBody>
                  <a:tcPr marL="66388" marR="66388" marT="0" marB="0"/>
                </a:tc>
                <a:tc>
                  <a:txBody>
                    <a:bodyPr/>
                    <a:lstStyle/>
                    <a:p>
                      <a:pPr algn="ctr">
                        <a:lnSpc>
                          <a:spcPct val="115000"/>
                        </a:lnSpc>
                        <a:spcAft>
                          <a:spcPts val="0"/>
                        </a:spcAft>
                      </a:pPr>
                      <a:r>
                        <a:rPr lang="ru-RU" sz="1100" dirty="0"/>
                        <a:t>16 </a:t>
                      </a:r>
                      <a:r>
                        <a:rPr lang="ru-RU" sz="1100" dirty="0" smtClean="0"/>
                        <a:t>48,2</a:t>
                      </a:r>
                      <a:endParaRPr lang="ru-RU" sz="1100" dirty="0">
                        <a:latin typeface="Times New Roman"/>
                        <a:ea typeface="Times New Roman"/>
                        <a:cs typeface="Times New Roman"/>
                      </a:endParaRPr>
                    </a:p>
                  </a:txBody>
                  <a:tcPr marL="66388" marR="66388" marT="0" marB="0"/>
                </a:tc>
                <a:tc>
                  <a:txBody>
                    <a:bodyPr/>
                    <a:lstStyle/>
                    <a:p>
                      <a:pPr algn="ctr">
                        <a:lnSpc>
                          <a:spcPct val="115000"/>
                        </a:lnSpc>
                        <a:spcAft>
                          <a:spcPts val="0"/>
                        </a:spcAft>
                      </a:pPr>
                      <a:r>
                        <a:rPr lang="ru-RU" sz="1100" dirty="0" smtClean="0"/>
                        <a:t>2500</a:t>
                      </a:r>
                      <a:endParaRPr lang="ru-RU" sz="1100" dirty="0">
                        <a:latin typeface="Times New Roman"/>
                        <a:ea typeface="Times New Roman"/>
                        <a:cs typeface="Times New Roman"/>
                      </a:endParaRPr>
                    </a:p>
                  </a:txBody>
                  <a:tcPr marL="66388" marR="66388" marT="0" marB="0" anchor="ctr"/>
                </a:tc>
                <a:tc>
                  <a:txBody>
                    <a:bodyPr/>
                    <a:lstStyle/>
                    <a:p>
                      <a:pPr algn="ctr">
                        <a:lnSpc>
                          <a:spcPct val="115000"/>
                        </a:lnSpc>
                        <a:spcAft>
                          <a:spcPts val="0"/>
                        </a:spcAft>
                      </a:pPr>
                      <a:r>
                        <a:rPr lang="ru-RU" sz="1100"/>
                        <a:t>4 120 500</a:t>
                      </a:r>
                      <a:endParaRPr lang="ru-RU" sz="1100">
                        <a:latin typeface="Times New Roman"/>
                        <a:ea typeface="Times New Roman"/>
                        <a:cs typeface="Times New Roman"/>
                      </a:endParaRPr>
                    </a:p>
                  </a:txBody>
                  <a:tcPr marL="66388" marR="66388" marT="0" marB="0"/>
                </a:tc>
              </a:tr>
              <a:tr h="230426">
                <a:tc>
                  <a:txBody>
                    <a:bodyPr/>
                    <a:lstStyle/>
                    <a:p>
                      <a:pPr algn="ctr">
                        <a:lnSpc>
                          <a:spcPct val="115000"/>
                        </a:lnSpc>
                        <a:spcAft>
                          <a:spcPts val="0"/>
                        </a:spcAft>
                      </a:pPr>
                      <a:r>
                        <a:rPr lang="ru-RU" sz="1100"/>
                        <a:t>7</a:t>
                      </a:r>
                      <a:endParaRPr lang="ru-RU" sz="1100">
                        <a:latin typeface="Times New Roman"/>
                        <a:ea typeface="Times New Roman"/>
                        <a:cs typeface="Times New Roman"/>
                      </a:endParaRPr>
                    </a:p>
                  </a:txBody>
                  <a:tcPr marL="66388" marR="66388" marT="0" marB="0"/>
                </a:tc>
                <a:tc>
                  <a:txBody>
                    <a:bodyPr/>
                    <a:lstStyle/>
                    <a:p>
                      <a:pPr algn="just">
                        <a:lnSpc>
                          <a:spcPct val="115000"/>
                        </a:lnSpc>
                        <a:spcAft>
                          <a:spcPts val="0"/>
                        </a:spcAft>
                      </a:pPr>
                      <a:r>
                        <a:rPr lang="ru-RU" sz="1100" dirty="0" smtClean="0"/>
                        <a:t>05.08.2019 </a:t>
                      </a:r>
                      <a:r>
                        <a:rPr lang="ru-RU" sz="1100" dirty="0"/>
                        <a:t>г.</a:t>
                      </a:r>
                      <a:endParaRPr lang="ru-RU" sz="1100" dirty="0">
                        <a:latin typeface="Times New Roman"/>
                        <a:ea typeface="Times New Roman"/>
                        <a:cs typeface="Times New Roman"/>
                      </a:endParaRPr>
                    </a:p>
                  </a:txBody>
                  <a:tcPr marL="66388" marR="66388" marT="0" marB="0"/>
                </a:tc>
                <a:tc>
                  <a:txBody>
                    <a:bodyPr/>
                    <a:lstStyle/>
                    <a:p>
                      <a:pPr algn="ctr">
                        <a:lnSpc>
                          <a:spcPct val="115000"/>
                        </a:lnSpc>
                        <a:spcAft>
                          <a:spcPts val="0"/>
                        </a:spcAft>
                      </a:pPr>
                      <a:r>
                        <a:rPr lang="ru-RU" sz="1100" dirty="0"/>
                        <a:t>17 </a:t>
                      </a:r>
                      <a:r>
                        <a:rPr lang="ru-RU" sz="1100" dirty="0" smtClean="0"/>
                        <a:t>37,1</a:t>
                      </a:r>
                      <a:endParaRPr lang="ru-RU" sz="1100" dirty="0">
                        <a:latin typeface="Times New Roman"/>
                        <a:ea typeface="Times New Roman"/>
                        <a:cs typeface="Times New Roman"/>
                      </a:endParaRPr>
                    </a:p>
                  </a:txBody>
                  <a:tcPr marL="66388" marR="66388" marT="0" marB="0"/>
                </a:tc>
                <a:tc>
                  <a:txBody>
                    <a:bodyPr/>
                    <a:lstStyle/>
                    <a:p>
                      <a:pPr algn="ctr">
                        <a:lnSpc>
                          <a:spcPct val="115000"/>
                        </a:lnSpc>
                        <a:spcAft>
                          <a:spcPts val="0"/>
                        </a:spcAft>
                      </a:pPr>
                      <a:r>
                        <a:rPr lang="ru-RU" sz="1100" dirty="0" smtClean="0"/>
                        <a:t>1300</a:t>
                      </a:r>
                      <a:endParaRPr lang="ru-RU" sz="1100" dirty="0">
                        <a:latin typeface="Times New Roman"/>
                        <a:ea typeface="Times New Roman"/>
                        <a:cs typeface="Times New Roman"/>
                      </a:endParaRPr>
                    </a:p>
                  </a:txBody>
                  <a:tcPr marL="66388" marR="66388" marT="0" marB="0" anchor="ctr"/>
                </a:tc>
                <a:tc>
                  <a:txBody>
                    <a:bodyPr/>
                    <a:lstStyle/>
                    <a:p>
                      <a:pPr algn="ctr">
                        <a:lnSpc>
                          <a:spcPct val="115000"/>
                        </a:lnSpc>
                        <a:spcAft>
                          <a:spcPts val="0"/>
                        </a:spcAft>
                      </a:pPr>
                      <a:r>
                        <a:rPr lang="ru-RU" sz="1100"/>
                        <a:t>2 258 230</a:t>
                      </a:r>
                      <a:endParaRPr lang="ru-RU" sz="1100">
                        <a:latin typeface="Times New Roman"/>
                        <a:ea typeface="Times New Roman"/>
                        <a:cs typeface="Times New Roman"/>
                      </a:endParaRPr>
                    </a:p>
                  </a:txBody>
                  <a:tcPr marL="66388" marR="66388" marT="0" marB="0"/>
                </a:tc>
              </a:tr>
              <a:tr h="230426">
                <a:tc gridSpan="3">
                  <a:txBody>
                    <a:bodyPr/>
                    <a:lstStyle/>
                    <a:p>
                      <a:pPr algn="just">
                        <a:lnSpc>
                          <a:spcPct val="115000"/>
                        </a:lnSpc>
                        <a:spcAft>
                          <a:spcPts val="0"/>
                        </a:spcAft>
                      </a:pPr>
                      <a:r>
                        <a:rPr lang="ru-RU" sz="1100" dirty="0"/>
                        <a:t>Итого</a:t>
                      </a:r>
                      <a:endParaRPr lang="ru-RU" sz="1100" dirty="0">
                        <a:latin typeface="Times New Roman"/>
                        <a:ea typeface="Times New Roman"/>
                        <a:cs typeface="Times New Roman"/>
                      </a:endParaRPr>
                    </a:p>
                  </a:txBody>
                  <a:tcPr marL="66388" marR="66388" marT="0" marB="0"/>
                </a:tc>
                <a:tc hMerge="1">
                  <a:txBody>
                    <a:bodyPr/>
                    <a:lstStyle/>
                    <a:p>
                      <a:endParaRPr lang="ru-RU"/>
                    </a:p>
                  </a:txBody>
                  <a:tcPr/>
                </a:tc>
                <a:tc hMerge="1">
                  <a:txBody>
                    <a:bodyPr/>
                    <a:lstStyle/>
                    <a:p>
                      <a:endParaRPr lang="ru-RU"/>
                    </a:p>
                  </a:txBody>
                  <a:tcPr/>
                </a:tc>
                <a:tc>
                  <a:txBody>
                    <a:bodyPr/>
                    <a:lstStyle/>
                    <a:p>
                      <a:pPr algn="ctr">
                        <a:lnSpc>
                          <a:spcPct val="115000"/>
                        </a:lnSpc>
                        <a:spcAft>
                          <a:spcPts val="0"/>
                        </a:spcAft>
                      </a:pPr>
                      <a:r>
                        <a:rPr lang="ru-RU" sz="1100" dirty="0" smtClean="0"/>
                        <a:t>12450</a:t>
                      </a:r>
                      <a:endParaRPr lang="ru-RU" sz="1100" dirty="0">
                        <a:latin typeface="Times New Roman"/>
                        <a:ea typeface="Times New Roman"/>
                        <a:cs typeface="Times New Roman"/>
                      </a:endParaRPr>
                    </a:p>
                  </a:txBody>
                  <a:tcPr marL="66388" marR="66388" marT="0" marB="0" anchor="ctr"/>
                </a:tc>
                <a:tc>
                  <a:txBody>
                    <a:bodyPr/>
                    <a:lstStyle/>
                    <a:p>
                      <a:pPr algn="ctr">
                        <a:lnSpc>
                          <a:spcPct val="115000"/>
                        </a:lnSpc>
                        <a:spcAft>
                          <a:spcPts val="0"/>
                        </a:spcAft>
                      </a:pPr>
                      <a:r>
                        <a:rPr lang="ru-RU" sz="1100" dirty="0"/>
                        <a:t>19 072 960</a:t>
                      </a:r>
                      <a:endParaRPr lang="ru-RU" sz="1100" dirty="0">
                        <a:latin typeface="Times New Roman"/>
                        <a:ea typeface="Times New Roman"/>
                        <a:cs typeface="Times New Roman"/>
                      </a:endParaRPr>
                    </a:p>
                  </a:txBody>
                  <a:tcPr marL="66388" marR="66388" marT="0" marB="0"/>
                </a:tc>
              </a:tr>
            </a:tbl>
          </a:graphicData>
        </a:graphic>
      </p:graphicFrame>
      <p:graphicFrame>
        <p:nvGraphicFramePr>
          <p:cNvPr id="5" name="Таблица 4"/>
          <p:cNvGraphicFramePr>
            <a:graphicFrameLocks noGrp="1"/>
          </p:cNvGraphicFramePr>
          <p:nvPr/>
        </p:nvGraphicFramePr>
        <p:xfrm>
          <a:off x="4211960" y="1412777"/>
          <a:ext cx="4716016" cy="2313432"/>
        </p:xfrm>
        <a:graphic>
          <a:graphicData uri="http://schemas.openxmlformats.org/drawingml/2006/table">
            <a:tbl>
              <a:tblPr>
                <a:tableStyleId>{ED083AE6-46FA-4A59-8FB0-9F97EB10719F}</a:tableStyleId>
              </a:tblPr>
              <a:tblGrid>
                <a:gridCol w="360040"/>
                <a:gridCol w="2376264"/>
                <a:gridCol w="1008112"/>
                <a:gridCol w="971600"/>
              </a:tblGrid>
              <a:tr h="577412">
                <a:tc>
                  <a:txBody>
                    <a:bodyPr/>
                    <a:lstStyle/>
                    <a:p>
                      <a:pPr algn="ctr">
                        <a:lnSpc>
                          <a:spcPct val="115000"/>
                        </a:lnSpc>
                        <a:spcAft>
                          <a:spcPts val="0"/>
                        </a:spcAft>
                      </a:pPr>
                      <a:r>
                        <a:rPr lang="ru-RU" sz="1200" dirty="0" err="1" smtClean="0"/>
                        <a:t>Рет№</a:t>
                      </a:r>
                      <a:endParaRPr lang="ru-RU" sz="1100" dirty="0"/>
                    </a:p>
                    <a:p>
                      <a:pPr algn="ctr">
                        <a:lnSpc>
                          <a:spcPct val="115000"/>
                        </a:lnSpc>
                        <a:spcAft>
                          <a:spcPts val="0"/>
                        </a:spcAft>
                      </a:pPr>
                      <a:endParaRPr lang="ru-RU" sz="900" dirty="0">
                        <a:latin typeface="Times New Roman"/>
                        <a:ea typeface="Times New Roman"/>
                        <a:cs typeface="Times New Roman"/>
                      </a:endParaRPr>
                    </a:p>
                  </a:txBody>
                  <a:tcPr marL="67132" marR="67132" marT="0" marB="0" anchor="ctr">
                    <a:solidFill>
                      <a:schemeClr val="accent4">
                        <a:lumMod val="60000"/>
                        <a:lumOff val="40000"/>
                      </a:schemeClr>
                    </a:solidFill>
                  </a:tcPr>
                </a:tc>
                <a:tc>
                  <a:txBody>
                    <a:bodyPr/>
                    <a:lstStyle/>
                    <a:p>
                      <a:pPr algn="ctr">
                        <a:lnSpc>
                          <a:spcPct val="115000"/>
                        </a:lnSpc>
                        <a:spcAft>
                          <a:spcPts val="0"/>
                        </a:spcAft>
                      </a:pPr>
                      <a:r>
                        <a:rPr lang="kk-KZ" sz="1200" dirty="0"/>
                        <a:t>Көрсеткіш</a:t>
                      </a:r>
                      <a:endParaRPr lang="ru-RU" sz="900" dirty="0">
                        <a:latin typeface="Times New Roman"/>
                        <a:ea typeface="Times New Roman"/>
                        <a:cs typeface="Times New Roman"/>
                      </a:endParaRPr>
                    </a:p>
                  </a:txBody>
                  <a:tcPr marL="67132" marR="67132" marT="0" marB="0" anchor="ctr">
                    <a:solidFill>
                      <a:schemeClr val="accent4">
                        <a:lumMod val="60000"/>
                        <a:lumOff val="40000"/>
                      </a:schemeClr>
                    </a:solidFill>
                  </a:tcPr>
                </a:tc>
                <a:tc>
                  <a:txBody>
                    <a:bodyPr/>
                    <a:lstStyle/>
                    <a:p>
                      <a:pPr algn="ctr">
                        <a:lnSpc>
                          <a:spcPct val="115000"/>
                        </a:lnSpc>
                        <a:spcAft>
                          <a:spcPts val="0"/>
                        </a:spcAft>
                      </a:pPr>
                      <a:r>
                        <a:rPr lang="ru-RU" sz="1200" dirty="0"/>
                        <a:t>ФИФО</a:t>
                      </a:r>
                      <a:endParaRPr lang="ru-RU" sz="900" dirty="0"/>
                    </a:p>
                    <a:p>
                      <a:pPr algn="ctr">
                        <a:lnSpc>
                          <a:spcPct val="115000"/>
                        </a:lnSpc>
                        <a:spcAft>
                          <a:spcPts val="0"/>
                        </a:spcAft>
                      </a:pPr>
                      <a:r>
                        <a:rPr lang="kk-KZ" sz="1200" dirty="0"/>
                        <a:t>әдісі</a:t>
                      </a:r>
                      <a:endParaRPr lang="ru-RU" sz="900" dirty="0">
                        <a:latin typeface="Times New Roman"/>
                        <a:ea typeface="Times New Roman"/>
                        <a:cs typeface="Times New Roman"/>
                      </a:endParaRPr>
                    </a:p>
                  </a:txBody>
                  <a:tcPr marL="67132" marR="67132" marT="0" marB="0" anchor="ctr">
                    <a:solidFill>
                      <a:schemeClr val="accent4">
                        <a:lumMod val="60000"/>
                        <a:lumOff val="40000"/>
                      </a:schemeClr>
                    </a:solidFill>
                  </a:tcPr>
                </a:tc>
                <a:tc>
                  <a:txBody>
                    <a:bodyPr/>
                    <a:lstStyle/>
                    <a:p>
                      <a:pPr algn="ctr">
                        <a:lnSpc>
                          <a:spcPct val="115000"/>
                        </a:lnSpc>
                        <a:spcAft>
                          <a:spcPts val="0"/>
                        </a:spcAft>
                      </a:pPr>
                      <a:r>
                        <a:rPr lang="ru-RU" sz="1200" dirty="0" err="1"/>
                        <a:t>Орташа</a:t>
                      </a:r>
                      <a:r>
                        <a:rPr lang="ru-RU" sz="1200" dirty="0"/>
                        <a:t> </a:t>
                      </a:r>
                      <a:r>
                        <a:rPr lang="ru-RU" sz="1200" dirty="0" err="1"/>
                        <a:t>алынған құны әдісі</a:t>
                      </a:r>
                      <a:endParaRPr lang="ru-RU" sz="900" dirty="0">
                        <a:latin typeface="Times New Roman"/>
                        <a:ea typeface="Times New Roman"/>
                        <a:cs typeface="Times New Roman"/>
                      </a:endParaRPr>
                    </a:p>
                  </a:txBody>
                  <a:tcPr marL="67132" marR="67132" marT="0" marB="0" anchor="ctr">
                    <a:solidFill>
                      <a:schemeClr val="accent4">
                        <a:lumMod val="60000"/>
                        <a:lumOff val="40000"/>
                      </a:schemeClr>
                    </a:solidFill>
                  </a:tcPr>
                </a:tc>
              </a:tr>
              <a:tr h="184200">
                <a:tc>
                  <a:txBody>
                    <a:bodyPr/>
                    <a:lstStyle/>
                    <a:p>
                      <a:pPr algn="ctr">
                        <a:lnSpc>
                          <a:spcPct val="115000"/>
                        </a:lnSpc>
                        <a:spcAft>
                          <a:spcPts val="0"/>
                        </a:spcAft>
                      </a:pPr>
                      <a:r>
                        <a:rPr lang="ru-RU" sz="1200"/>
                        <a:t>1</a:t>
                      </a:r>
                      <a:endParaRPr lang="ru-RU" sz="900">
                        <a:latin typeface="Times New Roman"/>
                        <a:ea typeface="Times New Roman"/>
                        <a:cs typeface="Times New Roman"/>
                      </a:endParaRPr>
                    </a:p>
                  </a:txBody>
                  <a:tcPr marL="67132" marR="67132" marT="0" marB="0" anchor="ctr"/>
                </a:tc>
                <a:tc>
                  <a:txBody>
                    <a:bodyPr/>
                    <a:lstStyle/>
                    <a:p>
                      <a:pPr>
                        <a:lnSpc>
                          <a:spcPct val="115000"/>
                        </a:lnSpc>
                        <a:spcAft>
                          <a:spcPts val="0"/>
                        </a:spcAft>
                      </a:pPr>
                      <a:r>
                        <a:rPr lang="ru-RU" sz="1200"/>
                        <a:t>Өткізуден түскен түсім</a:t>
                      </a:r>
                      <a:r>
                        <a:rPr lang="kk-KZ" sz="1200"/>
                        <a:t>, мың.тг</a:t>
                      </a:r>
                      <a:endParaRPr lang="ru-RU" sz="900">
                        <a:latin typeface="Times New Roman"/>
                        <a:ea typeface="Times New Roman"/>
                        <a:cs typeface="Times New Roman"/>
                      </a:endParaRPr>
                    </a:p>
                  </a:txBody>
                  <a:tcPr marL="67132" marR="67132" marT="0" marB="0" anchor="ctr"/>
                </a:tc>
                <a:tc>
                  <a:txBody>
                    <a:bodyPr/>
                    <a:lstStyle/>
                    <a:p>
                      <a:pPr algn="ctr">
                        <a:lnSpc>
                          <a:spcPct val="115000"/>
                        </a:lnSpc>
                        <a:spcAft>
                          <a:spcPts val="0"/>
                        </a:spcAft>
                      </a:pPr>
                      <a:r>
                        <a:rPr lang="ru-RU" sz="1200"/>
                        <a:t>1 931 660</a:t>
                      </a:r>
                      <a:endParaRPr lang="ru-RU" sz="900">
                        <a:latin typeface="Times New Roman"/>
                        <a:ea typeface="Times New Roman"/>
                        <a:cs typeface="Times New Roman"/>
                      </a:endParaRPr>
                    </a:p>
                  </a:txBody>
                  <a:tcPr marL="67132" marR="67132" marT="0" marB="0" anchor="ctr"/>
                </a:tc>
                <a:tc>
                  <a:txBody>
                    <a:bodyPr/>
                    <a:lstStyle/>
                    <a:p>
                      <a:pPr algn="ctr">
                        <a:lnSpc>
                          <a:spcPct val="115000"/>
                        </a:lnSpc>
                        <a:spcAft>
                          <a:spcPts val="0"/>
                        </a:spcAft>
                      </a:pPr>
                      <a:r>
                        <a:rPr lang="ru-RU" sz="1200"/>
                        <a:t>1 931 660</a:t>
                      </a:r>
                      <a:endParaRPr lang="ru-RU" sz="900">
                        <a:latin typeface="Times New Roman"/>
                        <a:ea typeface="Times New Roman"/>
                        <a:cs typeface="Times New Roman"/>
                      </a:endParaRPr>
                    </a:p>
                  </a:txBody>
                  <a:tcPr marL="67132" marR="67132" marT="0" marB="0" anchor="ctr"/>
                </a:tc>
              </a:tr>
              <a:tr h="380806">
                <a:tc>
                  <a:txBody>
                    <a:bodyPr/>
                    <a:lstStyle/>
                    <a:p>
                      <a:pPr algn="ctr">
                        <a:lnSpc>
                          <a:spcPct val="115000"/>
                        </a:lnSpc>
                        <a:spcAft>
                          <a:spcPts val="0"/>
                        </a:spcAft>
                      </a:pPr>
                      <a:r>
                        <a:rPr lang="ru-RU" sz="1200"/>
                        <a:t>2</a:t>
                      </a:r>
                      <a:endParaRPr lang="ru-RU" sz="900">
                        <a:latin typeface="Times New Roman"/>
                        <a:ea typeface="Times New Roman"/>
                        <a:cs typeface="Times New Roman"/>
                      </a:endParaRPr>
                    </a:p>
                  </a:txBody>
                  <a:tcPr marL="67132" marR="67132" marT="0" marB="0" anchor="ctr"/>
                </a:tc>
                <a:tc>
                  <a:txBody>
                    <a:bodyPr/>
                    <a:lstStyle/>
                    <a:p>
                      <a:pPr>
                        <a:lnSpc>
                          <a:spcPct val="115000"/>
                        </a:lnSpc>
                        <a:spcAft>
                          <a:spcPts val="0"/>
                        </a:spcAft>
                      </a:pPr>
                      <a:r>
                        <a:rPr lang="kk-KZ" sz="1200" dirty="0"/>
                        <a:t>Жұмсалуға дайын қорлардың өзіндік құны</a:t>
                      </a:r>
                      <a:endParaRPr lang="ru-RU" sz="900" dirty="0">
                        <a:latin typeface="Times New Roman"/>
                        <a:ea typeface="Times New Roman"/>
                        <a:cs typeface="Times New Roman"/>
                      </a:endParaRPr>
                    </a:p>
                  </a:txBody>
                  <a:tcPr marL="67132" marR="67132" marT="0" marB="0" anchor="ctr"/>
                </a:tc>
                <a:tc>
                  <a:txBody>
                    <a:bodyPr/>
                    <a:lstStyle/>
                    <a:p>
                      <a:pPr algn="ctr">
                        <a:lnSpc>
                          <a:spcPct val="115000"/>
                        </a:lnSpc>
                        <a:spcAft>
                          <a:spcPts val="0"/>
                        </a:spcAft>
                      </a:pPr>
                      <a:r>
                        <a:rPr lang="ru-RU" sz="1200"/>
                        <a:t>19072,960</a:t>
                      </a:r>
                      <a:endParaRPr lang="ru-RU" sz="900">
                        <a:latin typeface="Times New Roman"/>
                        <a:ea typeface="Times New Roman"/>
                        <a:cs typeface="Times New Roman"/>
                      </a:endParaRPr>
                    </a:p>
                  </a:txBody>
                  <a:tcPr marL="67132" marR="67132" marT="0" marB="0" anchor="ctr"/>
                </a:tc>
                <a:tc>
                  <a:txBody>
                    <a:bodyPr/>
                    <a:lstStyle/>
                    <a:p>
                      <a:pPr algn="ctr">
                        <a:lnSpc>
                          <a:spcPct val="115000"/>
                        </a:lnSpc>
                        <a:spcAft>
                          <a:spcPts val="0"/>
                        </a:spcAft>
                      </a:pPr>
                      <a:r>
                        <a:rPr lang="ru-RU" sz="1200" dirty="0"/>
                        <a:t>19 072,960</a:t>
                      </a:r>
                      <a:endParaRPr lang="ru-RU" sz="900" dirty="0">
                        <a:latin typeface="Times New Roman"/>
                        <a:ea typeface="Times New Roman"/>
                        <a:cs typeface="Times New Roman"/>
                      </a:endParaRPr>
                    </a:p>
                  </a:txBody>
                  <a:tcPr marL="67132" marR="67132" marT="0" marB="0" anchor="ctr"/>
                </a:tc>
              </a:tr>
              <a:tr h="380806">
                <a:tc>
                  <a:txBody>
                    <a:bodyPr/>
                    <a:lstStyle/>
                    <a:p>
                      <a:pPr algn="ctr">
                        <a:lnSpc>
                          <a:spcPct val="115000"/>
                        </a:lnSpc>
                        <a:spcAft>
                          <a:spcPts val="0"/>
                        </a:spcAft>
                      </a:pPr>
                      <a:r>
                        <a:rPr lang="ru-RU" sz="1200"/>
                        <a:t>3</a:t>
                      </a:r>
                      <a:endParaRPr lang="ru-RU" sz="900">
                        <a:latin typeface="Times New Roman"/>
                        <a:ea typeface="Times New Roman"/>
                        <a:cs typeface="Times New Roman"/>
                      </a:endParaRPr>
                    </a:p>
                  </a:txBody>
                  <a:tcPr marL="67132" marR="67132" marT="0" marB="0" anchor="ctr"/>
                </a:tc>
                <a:tc>
                  <a:txBody>
                    <a:bodyPr/>
                    <a:lstStyle/>
                    <a:p>
                      <a:pPr>
                        <a:lnSpc>
                          <a:spcPct val="115000"/>
                        </a:lnSpc>
                        <a:spcAft>
                          <a:spcPts val="0"/>
                        </a:spcAft>
                      </a:pPr>
                      <a:r>
                        <a:rPr lang="ru-RU" sz="1200"/>
                        <a:t>Кезең соңындағы қорлардың құны</a:t>
                      </a:r>
                      <a:endParaRPr lang="ru-RU" sz="900">
                        <a:latin typeface="Times New Roman"/>
                        <a:ea typeface="Times New Roman"/>
                        <a:cs typeface="Times New Roman"/>
                      </a:endParaRPr>
                    </a:p>
                  </a:txBody>
                  <a:tcPr marL="67132" marR="67132" marT="0" marB="0" anchor="ctr"/>
                </a:tc>
                <a:tc>
                  <a:txBody>
                    <a:bodyPr/>
                    <a:lstStyle/>
                    <a:p>
                      <a:pPr algn="ctr">
                        <a:lnSpc>
                          <a:spcPct val="115000"/>
                        </a:lnSpc>
                        <a:spcAft>
                          <a:spcPts val="0"/>
                        </a:spcAft>
                      </a:pPr>
                      <a:r>
                        <a:rPr lang="ru-RU" sz="1200"/>
                        <a:t>868550</a:t>
                      </a:r>
                      <a:r>
                        <a:rPr lang="kk-KZ" sz="1200"/>
                        <a:t>,0</a:t>
                      </a:r>
                      <a:endParaRPr lang="ru-RU" sz="900">
                        <a:latin typeface="Times New Roman"/>
                        <a:ea typeface="Times New Roman"/>
                        <a:cs typeface="Times New Roman"/>
                      </a:endParaRPr>
                    </a:p>
                  </a:txBody>
                  <a:tcPr marL="67132" marR="67132" marT="0" marB="0" anchor="ctr"/>
                </a:tc>
                <a:tc>
                  <a:txBody>
                    <a:bodyPr/>
                    <a:lstStyle/>
                    <a:p>
                      <a:pPr algn="ctr">
                        <a:lnSpc>
                          <a:spcPct val="115000"/>
                        </a:lnSpc>
                        <a:spcAft>
                          <a:spcPts val="0"/>
                        </a:spcAft>
                      </a:pPr>
                      <a:r>
                        <a:rPr lang="ru-RU" sz="1200"/>
                        <a:t>765 982,5</a:t>
                      </a:r>
                      <a:endParaRPr lang="ru-RU" sz="900">
                        <a:latin typeface="Times New Roman"/>
                        <a:ea typeface="Times New Roman"/>
                        <a:cs typeface="Times New Roman"/>
                      </a:endParaRPr>
                    </a:p>
                  </a:txBody>
                  <a:tcPr marL="67132" marR="67132" marT="0" marB="0" anchor="ctr"/>
                </a:tc>
              </a:tr>
              <a:tr h="380806">
                <a:tc>
                  <a:txBody>
                    <a:bodyPr/>
                    <a:lstStyle/>
                    <a:p>
                      <a:pPr algn="ctr">
                        <a:lnSpc>
                          <a:spcPct val="115000"/>
                        </a:lnSpc>
                        <a:spcAft>
                          <a:spcPts val="0"/>
                        </a:spcAft>
                      </a:pPr>
                      <a:r>
                        <a:rPr lang="ru-RU" sz="1200"/>
                        <a:t>4</a:t>
                      </a:r>
                      <a:endParaRPr lang="ru-RU" sz="900">
                        <a:latin typeface="Times New Roman"/>
                        <a:ea typeface="Times New Roman"/>
                        <a:cs typeface="Times New Roman"/>
                      </a:endParaRPr>
                    </a:p>
                  </a:txBody>
                  <a:tcPr marL="67132" marR="67132" marT="0" marB="0" anchor="ctr"/>
                </a:tc>
                <a:tc>
                  <a:txBody>
                    <a:bodyPr/>
                    <a:lstStyle/>
                    <a:p>
                      <a:pPr>
                        <a:lnSpc>
                          <a:spcPct val="115000"/>
                        </a:lnSpc>
                        <a:spcAft>
                          <a:spcPts val="0"/>
                        </a:spcAft>
                      </a:pPr>
                      <a:r>
                        <a:rPr lang="ru-RU" sz="1200" dirty="0"/>
                        <a:t>Ж</a:t>
                      </a:r>
                      <a:r>
                        <a:rPr lang="kk-KZ" sz="1200" dirty="0"/>
                        <a:t>ұмсалған қорлардың өзіндік құны</a:t>
                      </a:r>
                      <a:endParaRPr lang="ru-RU" sz="900" dirty="0">
                        <a:latin typeface="Times New Roman"/>
                        <a:ea typeface="Times New Roman"/>
                        <a:cs typeface="Times New Roman"/>
                      </a:endParaRPr>
                    </a:p>
                  </a:txBody>
                  <a:tcPr marL="67132" marR="67132" marT="0" marB="0" anchor="ctr"/>
                </a:tc>
                <a:tc>
                  <a:txBody>
                    <a:bodyPr/>
                    <a:lstStyle/>
                    <a:p>
                      <a:pPr algn="ctr">
                        <a:lnSpc>
                          <a:spcPct val="115000"/>
                        </a:lnSpc>
                        <a:spcAft>
                          <a:spcPts val="0"/>
                        </a:spcAft>
                      </a:pPr>
                      <a:r>
                        <a:rPr lang="ru-RU" sz="1200"/>
                        <a:t>18 204 41</a:t>
                      </a:r>
                      <a:r>
                        <a:rPr lang="kk-KZ" sz="1200"/>
                        <a:t>,</a:t>
                      </a:r>
                      <a:r>
                        <a:rPr lang="ru-RU" sz="1200"/>
                        <a:t>0</a:t>
                      </a:r>
                      <a:endParaRPr lang="ru-RU" sz="900">
                        <a:latin typeface="Times New Roman"/>
                        <a:ea typeface="Times New Roman"/>
                        <a:cs typeface="Times New Roman"/>
                      </a:endParaRPr>
                    </a:p>
                  </a:txBody>
                  <a:tcPr marL="67132" marR="67132" marT="0" marB="0" anchor="ctr"/>
                </a:tc>
                <a:tc>
                  <a:txBody>
                    <a:bodyPr/>
                    <a:lstStyle/>
                    <a:p>
                      <a:pPr algn="ctr">
                        <a:lnSpc>
                          <a:spcPct val="115000"/>
                        </a:lnSpc>
                        <a:spcAft>
                          <a:spcPts val="0"/>
                        </a:spcAft>
                      </a:pPr>
                      <a:r>
                        <a:rPr lang="kk-KZ" sz="1200" dirty="0"/>
                        <a:t>1830698,175</a:t>
                      </a:r>
                      <a:endParaRPr lang="ru-RU" sz="900" dirty="0">
                        <a:latin typeface="Times New Roman"/>
                        <a:ea typeface="Times New Roman"/>
                        <a:cs typeface="Times New Roman"/>
                      </a:endParaRPr>
                    </a:p>
                  </a:txBody>
                  <a:tcPr marL="67132" marR="67132" marT="0" marB="0" anchor="ctr"/>
                </a:tc>
              </a:tr>
              <a:tr h="184200">
                <a:tc>
                  <a:txBody>
                    <a:bodyPr/>
                    <a:lstStyle/>
                    <a:p>
                      <a:pPr algn="ctr">
                        <a:lnSpc>
                          <a:spcPct val="115000"/>
                        </a:lnSpc>
                        <a:spcAft>
                          <a:spcPts val="0"/>
                        </a:spcAft>
                      </a:pPr>
                      <a:r>
                        <a:rPr lang="ru-RU" sz="1200"/>
                        <a:t>5</a:t>
                      </a:r>
                      <a:endParaRPr lang="ru-RU" sz="900">
                        <a:latin typeface="Times New Roman"/>
                        <a:ea typeface="Times New Roman"/>
                        <a:cs typeface="Times New Roman"/>
                      </a:endParaRPr>
                    </a:p>
                  </a:txBody>
                  <a:tcPr marL="67132" marR="67132" marT="0" marB="0" anchor="ctr"/>
                </a:tc>
                <a:tc>
                  <a:txBody>
                    <a:bodyPr/>
                    <a:lstStyle/>
                    <a:p>
                      <a:pPr>
                        <a:lnSpc>
                          <a:spcPct val="115000"/>
                        </a:lnSpc>
                        <a:spcAft>
                          <a:spcPts val="0"/>
                        </a:spcAft>
                      </a:pPr>
                      <a:r>
                        <a:rPr lang="kk-KZ" sz="1200"/>
                        <a:t>Ж</a:t>
                      </a:r>
                      <a:r>
                        <a:rPr lang="ru-RU" sz="1200"/>
                        <a:t>алпы пайда</a:t>
                      </a:r>
                      <a:endParaRPr lang="ru-RU" sz="900">
                        <a:latin typeface="Times New Roman"/>
                        <a:ea typeface="Times New Roman"/>
                        <a:cs typeface="Times New Roman"/>
                      </a:endParaRPr>
                    </a:p>
                  </a:txBody>
                  <a:tcPr marL="67132" marR="67132" marT="0" marB="0" anchor="ctr"/>
                </a:tc>
                <a:tc>
                  <a:txBody>
                    <a:bodyPr/>
                    <a:lstStyle/>
                    <a:p>
                      <a:pPr algn="ctr">
                        <a:lnSpc>
                          <a:spcPct val="115000"/>
                        </a:lnSpc>
                        <a:spcAft>
                          <a:spcPts val="0"/>
                        </a:spcAft>
                      </a:pPr>
                      <a:r>
                        <a:rPr lang="ru-RU" sz="1200"/>
                        <a:t>1913455,590</a:t>
                      </a:r>
                      <a:endParaRPr lang="ru-RU" sz="900">
                        <a:latin typeface="Times New Roman"/>
                        <a:ea typeface="Times New Roman"/>
                        <a:cs typeface="Times New Roman"/>
                      </a:endParaRPr>
                    </a:p>
                  </a:txBody>
                  <a:tcPr marL="67132" marR="67132" marT="0" marB="0" anchor="ctr"/>
                </a:tc>
                <a:tc>
                  <a:txBody>
                    <a:bodyPr/>
                    <a:lstStyle/>
                    <a:p>
                      <a:pPr algn="ctr">
                        <a:lnSpc>
                          <a:spcPct val="115000"/>
                        </a:lnSpc>
                        <a:spcAft>
                          <a:spcPts val="0"/>
                        </a:spcAft>
                      </a:pPr>
                      <a:r>
                        <a:rPr lang="ru-RU" sz="1200" dirty="0"/>
                        <a:t>191</a:t>
                      </a:r>
                      <a:r>
                        <a:rPr lang="kk-KZ" sz="1200" dirty="0"/>
                        <a:t>3353,018</a:t>
                      </a:r>
                      <a:endParaRPr lang="ru-RU" sz="900" dirty="0">
                        <a:latin typeface="Times New Roman"/>
                        <a:ea typeface="Times New Roman"/>
                        <a:cs typeface="Times New Roman"/>
                      </a:endParaRPr>
                    </a:p>
                  </a:txBody>
                  <a:tcPr marL="67132" marR="67132" marT="0" marB="0"/>
                </a:tc>
              </a:tr>
            </a:tbl>
          </a:graphicData>
        </a:graphic>
      </p:graphicFrame>
      <p:sp>
        <p:nvSpPr>
          <p:cNvPr id="63489" name="Rectangle 1"/>
          <p:cNvSpPr>
            <a:spLocks noChangeArrowheads="1"/>
          </p:cNvSpPr>
          <p:nvPr/>
        </p:nvSpPr>
        <p:spPr bwMode="auto">
          <a:xfrm>
            <a:off x="4716016" y="836712"/>
            <a:ext cx="4104456" cy="8002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kk-KZ" sz="1400" b="1" i="0" u="none" strike="noStrike" spc="50" normalizeH="0" baseline="0" dirty="0" smtClean="0">
                <a:ln w="11430"/>
                <a:solidFill>
                  <a:srgbClr val="0070C0"/>
                </a:solidFill>
                <a:latin typeface="Arial" pitchFamily="34" charset="0"/>
                <a:ea typeface="Times New Roman" pitchFamily="18" charset="0"/>
                <a:cs typeface="Arial" pitchFamily="34" charset="0"/>
              </a:rPr>
              <a:t>Қорлар құнын бағалау әдістерін салыстыру</a:t>
            </a:r>
            <a:endParaRPr kumimoji="0" lang="ru-RU" sz="800" b="1" i="0" u="none" strike="noStrike" spc="50" normalizeH="0" baseline="0" dirty="0" smtClean="0">
              <a:ln w="11430"/>
              <a:solidFill>
                <a:srgbClr val="0070C0"/>
              </a:solidFill>
              <a:latin typeface="Arial" pitchFamily="34"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18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latin typeface="Arial" pitchFamily="34" charset="0"/>
              <a:cs typeface="Arial" pitchFamily="34" charset="0"/>
            </a:endParaRPr>
          </a:p>
        </p:txBody>
      </p:sp>
      <p:graphicFrame>
        <p:nvGraphicFramePr>
          <p:cNvPr id="7" name="Диаграмма 6"/>
          <p:cNvGraphicFramePr/>
          <p:nvPr/>
        </p:nvGraphicFramePr>
        <p:xfrm>
          <a:off x="899592" y="4293096"/>
          <a:ext cx="7488832" cy="2336304"/>
        </p:xfrm>
        <a:graphic>
          <a:graphicData uri="http://schemas.openxmlformats.org/drawingml/2006/chart">
            <c:chart xmlns:c="http://schemas.openxmlformats.org/drawingml/2006/chart" xmlns:r="http://schemas.openxmlformats.org/officeDocument/2006/relationships" r:id="rId2"/>
          </a:graphicData>
        </a:graphic>
      </p:graphicFrame>
      <p:sp>
        <p:nvSpPr>
          <p:cNvPr id="63490" name="Rectangle 2"/>
          <p:cNvSpPr>
            <a:spLocks noChangeArrowheads="1"/>
          </p:cNvSpPr>
          <p:nvPr/>
        </p:nvSpPr>
        <p:spPr bwMode="auto">
          <a:xfrm>
            <a:off x="2195736" y="3789040"/>
            <a:ext cx="446449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400" b="1" i="0" u="none" strike="noStrike" spc="50" normalizeH="0" baseline="0" dirty="0" smtClean="0">
                <a:ln w="11430"/>
                <a:solidFill>
                  <a:srgbClr val="0070C0"/>
                </a:solidFill>
                <a:latin typeface="Arial" pitchFamily="34" charset="0"/>
                <a:ea typeface="Times New Roman" pitchFamily="18" charset="0"/>
                <a:cs typeface="Arial" pitchFamily="34" charset="0"/>
              </a:rPr>
              <a:t>Қорлардың өзіндік құны бойынша бағалау</a:t>
            </a:r>
            <a:endParaRPr kumimoji="0" lang="ru-RU" sz="800" b="1" i="0" u="none" strike="noStrike" spc="50" normalizeH="0" baseline="0" dirty="0" smtClean="0">
              <a:ln w="11430"/>
              <a:solidFill>
                <a:srgbClr val="0070C0"/>
              </a:soli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sz="1400" b="1" i="0" u="none" strike="noStrike" spc="50" normalizeH="0" baseline="0" dirty="0" smtClean="0">
                <a:ln w="11430"/>
                <a:solidFill>
                  <a:srgbClr val="0070C0"/>
                </a:solidFill>
                <a:latin typeface="Arial" pitchFamily="34" charset="0"/>
                <a:ea typeface="Times New Roman" pitchFamily="18" charset="0"/>
                <a:cs typeface="Arial" pitchFamily="34" charset="0"/>
              </a:rPr>
              <a:t>әдістерінің салыстыруы</a:t>
            </a:r>
            <a:endParaRPr kumimoji="0" lang="kk-KZ" sz="1800" b="1" i="0" u="none" strike="noStrike" spc="50" normalizeH="0" baseline="0" dirty="0" smtClean="0">
              <a:ln w="11430"/>
              <a:solidFill>
                <a:srgbClr val="0070C0"/>
              </a:solidFill>
              <a:latin typeface="Arial" pitchFamily="34" charset="0"/>
              <a:cs typeface="Arial" pitchFamily="34" charset="0"/>
            </a:endParaRPr>
          </a:p>
        </p:txBody>
      </p:sp>
    </p:spTree>
    <p:extLst>
      <p:ext uri="{BB962C8B-B14F-4D97-AF65-F5344CB8AC3E}">
        <p14:creationId xmlns:p14="http://schemas.microsoft.com/office/powerpoint/2010/main" val="35556272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540296"/>
          </a:xfrm>
        </p:spPr>
        <p:txBody>
          <a:bodyPr>
            <a:normAutofit/>
          </a:bodyPr>
          <a:lstStyle/>
          <a:p>
            <a:r>
              <a:rPr lang="kk-KZ" sz="2800" b="1" dirty="0" smtClean="0">
                <a:solidFill>
                  <a:srgbClr val="0070C0"/>
                </a:solidFill>
              </a:rPr>
              <a:t>Қорлардың аудиті</a:t>
            </a:r>
            <a:endParaRPr lang="ru-RU" sz="2800" b="1" dirty="0">
              <a:solidFill>
                <a:srgbClr val="0070C0"/>
              </a:solidFill>
            </a:endParaRPr>
          </a:p>
        </p:txBody>
      </p:sp>
      <p:sp>
        <p:nvSpPr>
          <p:cNvPr id="3" name="Объект 2"/>
          <p:cNvSpPr>
            <a:spLocks noGrp="1"/>
          </p:cNvSpPr>
          <p:nvPr>
            <p:ph sz="quarter" idx="1"/>
          </p:nvPr>
        </p:nvSpPr>
        <p:spPr>
          <a:xfrm>
            <a:off x="395536" y="692696"/>
            <a:ext cx="8229600" cy="6165304"/>
          </a:xfrm>
        </p:spPr>
        <p:txBody>
          <a:bodyPr>
            <a:noAutofit/>
          </a:bodyPr>
          <a:lstStyle/>
          <a:p>
            <a:pPr algn="just"/>
            <a:r>
              <a:rPr lang="kk-KZ" sz="1800" dirty="0"/>
              <a:t>Тауарлы-материалдық қорларға (ТМҚ) сатып алу циклінің функционалды аудитін қаржылық есеп берудің мәліметтерін және белгілі бір кезең ішіндегі олардың қозғалысы туралы алғашқы құжаттарды қарастырудан басталады. Бастапқы есепті ұйымдастыруда қабылдауды, құжатта ресімдеуді, тиеу-тасу жұмыстарын, материалдық ресурстардың қозғалысын, сақталуын және ұтымды қолданылуын бақылау мен орналастыруды тікелей жүзеге асыратын қойма шаруашылығы қызметкерлері маңызды рөл атқарады.</a:t>
            </a:r>
            <a:endParaRPr lang="ru-RU" sz="1800" dirty="0"/>
          </a:p>
          <a:p>
            <a:pPr algn="just"/>
            <a:r>
              <a:rPr lang="kk-KZ" sz="1800" dirty="0" smtClean="0"/>
              <a:t>Шаруашылық </a:t>
            </a:r>
            <a:r>
              <a:rPr lang="kk-KZ" sz="1800" dirty="0"/>
              <a:t>жүргізуші субъектілерді сатып алу, өндіріс және дайын өнімді өткізу циклдерінің функционалды аудитінің маңызды кезеңдері мыналар:</a:t>
            </a:r>
            <a:endParaRPr lang="ru-RU" sz="1800" dirty="0"/>
          </a:p>
          <a:p>
            <a:pPr algn="just"/>
            <a:r>
              <a:rPr lang="kk-KZ" sz="1800" dirty="0"/>
              <a:t>- материалдық ресурстармен жабдықтауды ұйымдастыру жағдайын тексеру;</a:t>
            </a:r>
            <a:endParaRPr lang="ru-RU" sz="1800" dirty="0"/>
          </a:p>
          <a:p>
            <a:pPr algn="just"/>
            <a:r>
              <a:rPr lang="kk-KZ" sz="1800" dirty="0"/>
              <a:t>- қалыптасқан  тауарлық-материалдық  қорларды  басқару жүйесін талдау;</a:t>
            </a:r>
            <a:endParaRPr lang="ru-RU" sz="1800" dirty="0"/>
          </a:p>
          <a:p>
            <a:pPr algn="just"/>
            <a:r>
              <a:rPr lang="kk-KZ" sz="1800" dirty="0"/>
              <a:t>  </a:t>
            </a:r>
            <a:r>
              <a:rPr lang="kk-KZ" sz="1800" dirty="0" smtClean="0"/>
              <a:t>- </a:t>
            </a:r>
            <a:r>
              <a:rPr lang="kk-KZ" sz="1800" dirty="0"/>
              <a:t>қорлардың жағдайын және олардың қолданылу деңгейін бағалау;</a:t>
            </a:r>
            <a:endParaRPr lang="ru-RU" sz="1800" dirty="0"/>
          </a:p>
          <a:p>
            <a:pPr algn="just"/>
            <a:r>
              <a:rPr lang="kk-KZ" sz="1800" dirty="0"/>
              <a:t>- қойма шаруашылығын ұйымдастырудың жағдайын тек­серу;</a:t>
            </a:r>
            <a:endParaRPr lang="ru-RU" sz="1800" dirty="0"/>
          </a:p>
          <a:p>
            <a:pPr algn="just"/>
            <a:r>
              <a:rPr lang="kk-KZ" sz="1800" dirty="0"/>
              <a:t>- тауарлық-материалдық қорлармен жасалатын операцияларды есепте көрсетудің дұрыстығын тексеру;</a:t>
            </a:r>
            <a:endParaRPr lang="ru-RU" sz="1800" dirty="0"/>
          </a:p>
          <a:p>
            <a:pPr algn="just"/>
            <a:r>
              <a:rPr lang="kk-KZ" sz="1800" dirty="0"/>
              <a:t>- қорларды түгендеудің жүйелілігі мен дұрыстығын зерттеу;</a:t>
            </a:r>
            <a:endParaRPr lang="ru-RU" sz="1800" dirty="0"/>
          </a:p>
          <a:p>
            <a:pPr algn="just"/>
            <a:r>
              <a:rPr lang="kk-KZ" sz="1800" dirty="0"/>
              <a:t>- тауарлық-материалдық құндылықтарды колдануды ішкі бақылау жағдайын бағалау;</a:t>
            </a:r>
            <a:endParaRPr lang="ru-RU" sz="1800" dirty="0"/>
          </a:p>
          <a:p>
            <a:pPr algn="just"/>
            <a:r>
              <a:rPr lang="kk-KZ" sz="1800" dirty="0"/>
              <a:t>- жабдықтау-дайындау іс-қызметі есебін, басқаруды және талдауды жақсарту бойынша ұсыныстар әзірлеу.</a:t>
            </a:r>
            <a:endParaRPr lang="ru-RU" sz="1800" dirty="0"/>
          </a:p>
          <a:p>
            <a:pPr algn="just"/>
            <a:endParaRPr lang="ru-RU" sz="1800" dirty="0"/>
          </a:p>
        </p:txBody>
      </p:sp>
    </p:spTree>
    <p:extLst>
      <p:ext uri="{BB962C8B-B14F-4D97-AF65-F5344CB8AC3E}">
        <p14:creationId xmlns:p14="http://schemas.microsoft.com/office/powerpoint/2010/main" val="3132639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3664"/>
            <a:ext cx="8229600" cy="597024"/>
          </a:xfrm>
        </p:spPr>
        <p:txBody>
          <a:bodyPr>
            <a:noAutofit/>
          </a:bodyPr>
          <a:lstStyle/>
          <a:p>
            <a:pPr algn="ctr"/>
            <a:r>
              <a:rPr lang="kk-KZ" sz="1800" b="1" dirty="0" smtClean="0">
                <a:solidFill>
                  <a:srgbClr val="0070C0"/>
                </a:solidFill>
              </a:rPr>
              <a:t>Қорлардың  аудит  бағдарламасы</a:t>
            </a:r>
            <a:r>
              <a:rPr lang="ru-RU" sz="1800" b="1" dirty="0">
                <a:solidFill>
                  <a:srgbClr val="0070C0"/>
                </a:solidFill>
              </a:rPr>
              <a:t/>
            </a:r>
            <a:br>
              <a:rPr lang="ru-RU" sz="1800" b="1" dirty="0">
                <a:solidFill>
                  <a:srgbClr val="0070C0"/>
                </a:solidFill>
              </a:rPr>
            </a:br>
            <a:endParaRPr lang="ru-RU" sz="1800" b="1" dirty="0">
              <a:solidFill>
                <a:srgbClr val="0070C0"/>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442067350"/>
              </p:ext>
            </p:extLst>
          </p:nvPr>
        </p:nvGraphicFramePr>
        <p:xfrm>
          <a:off x="251520" y="332656"/>
          <a:ext cx="8784976" cy="6638673"/>
        </p:xfrm>
        <a:graphic>
          <a:graphicData uri="http://schemas.openxmlformats.org/drawingml/2006/table">
            <a:tbl>
              <a:tblPr>
                <a:tableStyleId>{5940675A-B579-460E-94D1-54222C63F5DA}</a:tableStyleId>
              </a:tblPr>
              <a:tblGrid>
                <a:gridCol w="3888432"/>
                <a:gridCol w="4896544"/>
              </a:tblGrid>
              <a:tr h="202904">
                <a:tc>
                  <a:txBody>
                    <a:bodyPr/>
                    <a:lstStyle/>
                    <a:p>
                      <a:pPr indent="342900" algn="ctr">
                        <a:lnSpc>
                          <a:spcPct val="115000"/>
                        </a:lnSpc>
                        <a:spcAft>
                          <a:spcPts val="0"/>
                        </a:spcAft>
                      </a:pPr>
                      <a:r>
                        <a:rPr lang="ru-RU" sz="1200" dirty="0">
                          <a:effectLst/>
                        </a:rPr>
                        <a:t>Аудит </a:t>
                      </a:r>
                      <a:r>
                        <a:rPr lang="ru-RU" sz="1200" dirty="0" err="1">
                          <a:effectLst/>
                        </a:rPr>
                        <a:t>процедуралары</a:t>
                      </a:r>
                      <a:endParaRPr lang="ru-RU" sz="1200" dirty="0">
                        <a:effectLst/>
                        <a:latin typeface="Times New Roman"/>
                        <a:ea typeface="Times New Roman"/>
                        <a:cs typeface="Times New Roman"/>
                      </a:endParaRPr>
                    </a:p>
                  </a:txBody>
                  <a:tcPr marL="15961" marR="15961" marT="0" marB="0" anchor="ctr"/>
                </a:tc>
                <a:tc>
                  <a:txBody>
                    <a:bodyPr/>
                    <a:lstStyle/>
                    <a:p>
                      <a:pPr indent="342900" algn="ctr">
                        <a:lnSpc>
                          <a:spcPct val="115000"/>
                        </a:lnSpc>
                        <a:spcAft>
                          <a:spcPts val="0"/>
                        </a:spcAft>
                      </a:pPr>
                      <a:r>
                        <a:rPr lang="ru-RU" sz="1200">
                          <a:effectLst/>
                        </a:rPr>
                        <a:t>Акпарат көздері мен бағалау критерийлері</a:t>
                      </a:r>
                      <a:endParaRPr lang="ru-RU" sz="1200">
                        <a:effectLst/>
                        <a:latin typeface="Times New Roman"/>
                        <a:ea typeface="Times New Roman"/>
                        <a:cs typeface="Times New Roman"/>
                      </a:endParaRPr>
                    </a:p>
                  </a:txBody>
                  <a:tcPr marL="15961" marR="15961" marT="0" marB="0" anchor="ctr"/>
                </a:tc>
              </a:tr>
              <a:tr h="299574">
                <a:tc>
                  <a:txBody>
                    <a:bodyPr/>
                    <a:lstStyle/>
                    <a:p>
                      <a:pPr>
                        <a:lnSpc>
                          <a:spcPct val="115000"/>
                        </a:lnSpc>
                        <a:spcAft>
                          <a:spcPts val="0"/>
                        </a:spcAft>
                      </a:pPr>
                      <a:r>
                        <a:rPr lang="ru-RU" sz="1200" dirty="0">
                          <a:effectLst/>
                        </a:rPr>
                        <a:t>1  </a:t>
                      </a:r>
                      <a:r>
                        <a:rPr lang="ru-RU" sz="1200" dirty="0" err="1">
                          <a:effectLst/>
                        </a:rPr>
                        <a:t>Материалды</a:t>
                      </a:r>
                      <a:r>
                        <a:rPr lang="kk-KZ" sz="1200" dirty="0">
                          <a:effectLst/>
                        </a:rPr>
                        <a:t>қ</a:t>
                      </a:r>
                      <a:r>
                        <a:rPr lang="ru-RU" sz="1200" dirty="0">
                          <a:effectLst/>
                        </a:rPr>
                        <a:t>-</a:t>
                      </a:r>
                      <a:r>
                        <a:rPr lang="ru-RU" sz="1200" dirty="0" err="1">
                          <a:effectLst/>
                        </a:rPr>
                        <a:t>техникалы</a:t>
                      </a:r>
                      <a:r>
                        <a:rPr lang="kk-KZ" sz="1200" dirty="0">
                          <a:effectLst/>
                        </a:rPr>
                        <a:t>қ қ</a:t>
                      </a:r>
                      <a:r>
                        <a:rPr lang="ru-RU" sz="1200" dirty="0" err="1">
                          <a:effectLst/>
                        </a:rPr>
                        <a:t>амтамасыз</a:t>
                      </a:r>
                      <a:r>
                        <a:rPr lang="ru-RU" sz="1200" dirty="0">
                          <a:effectLst/>
                        </a:rPr>
                        <a:t> </a:t>
                      </a:r>
                      <a:r>
                        <a:rPr lang="ru-RU" sz="1200" dirty="0" err="1">
                          <a:effectLst/>
                        </a:rPr>
                        <a:t>ету</a:t>
                      </a:r>
                      <a:r>
                        <a:rPr lang="ru-RU" sz="1200" dirty="0">
                          <a:effectLst/>
                        </a:rPr>
                        <a:t> мен </a:t>
                      </a:r>
                      <a:r>
                        <a:rPr lang="ru-RU" sz="1200" dirty="0" err="1">
                          <a:effectLst/>
                        </a:rPr>
                        <a:t>бухгалтерлік</a:t>
                      </a:r>
                      <a:r>
                        <a:rPr lang="ru-RU" sz="1200" dirty="0">
                          <a:effectLst/>
                        </a:rPr>
                        <a:t> </a:t>
                      </a:r>
                      <a:r>
                        <a:rPr lang="ru-RU" sz="1200" dirty="0" err="1">
                          <a:effectLst/>
                        </a:rPr>
                        <a:t>есепті</a:t>
                      </a:r>
                      <a:r>
                        <a:rPr lang="ru-RU" sz="1200" dirty="0">
                          <a:effectLst/>
                        </a:rPr>
                        <a:t> </a:t>
                      </a:r>
                      <a:r>
                        <a:rPr lang="ru-RU" sz="1200" dirty="0" err="1">
                          <a:effectLst/>
                        </a:rPr>
                        <a:t>ұйымдастыруды</a:t>
                      </a:r>
                      <a:r>
                        <a:rPr lang="ru-RU" sz="1200" dirty="0">
                          <a:effectLst/>
                        </a:rPr>
                        <a:t> </a:t>
                      </a:r>
                      <a:r>
                        <a:rPr lang="ru-RU" sz="1200" dirty="0" err="1">
                          <a:effectLst/>
                        </a:rPr>
                        <a:t>талдау</a:t>
                      </a:r>
                      <a:endParaRPr lang="ru-RU" sz="1200" dirty="0">
                        <a:effectLst/>
                        <a:latin typeface="Times New Roman"/>
                        <a:ea typeface="Times New Roman"/>
                        <a:cs typeface="Times New Roman"/>
                      </a:endParaRPr>
                    </a:p>
                  </a:txBody>
                  <a:tcPr marL="15961" marR="15961" marT="0" marB="0" anchor="ctr"/>
                </a:tc>
                <a:tc>
                  <a:txBody>
                    <a:bodyPr/>
                    <a:lstStyle/>
                    <a:p>
                      <a:pPr>
                        <a:lnSpc>
                          <a:spcPct val="115000"/>
                        </a:lnSpc>
                        <a:spcAft>
                          <a:spcPts val="0"/>
                        </a:spcAft>
                      </a:pPr>
                      <a:r>
                        <a:rPr lang="ru-RU" sz="1200">
                          <a:effectLst/>
                        </a:rPr>
                        <a:t>Жылдык, токсандык ж</a:t>
                      </a:r>
                      <a:r>
                        <a:rPr lang="kk-KZ" sz="1200">
                          <a:effectLst/>
                        </a:rPr>
                        <a:t>ә</a:t>
                      </a:r>
                      <a:r>
                        <a:rPr lang="ru-RU" sz="1200">
                          <a:effectLst/>
                        </a:rPr>
                        <a:t>не ағымдағы есеп, сонымен катар жедел мэліметтер</a:t>
                      </a:r>
                      <a:endParaRPr lang="ru-RU" sz="1200">
                        <a:effectLst/>
                        <a:latin typeface="Times New Roman"/>
                        <a:ea typeface="Times New Roman"/>
                        <a:cs typeface="Times New Roman"/>
                      </a:endParaRPr>
                    </a:p>
                  </a:txBody>
                  <a:tcPr marL="15961" marR="15961" marT="0" marB="0" anchor="ctr"/>
                </a:tc>
              </a:tr>
              <a:tr h="481510">
                <a:tc>
                  <a:txBody>
                    <a:bodyPr/>
                    <a:lstStyle/>
                    <a:p>
                      <a:pPr>
                        <a:lnSpc>
                          <a:spcPct val="115000"/>
                        </a:lnSpc>
                        <a:spcAft>
                          <a:spcPts val="0"/>
                        </a:spcAft>
                      </a:pPr>
                      <a:r>
                        <a:rPr lang="ru-RU" sz="1200" dirty="0">
                          <a:effectLst/>
                        </a:rPr>
                        <a:t>2  </a:t>
                      </a:r>
                      <a:r>
                        <a:rPr lang="ru-RU" sz="1200" dirty="0" err="1">
                          <a:effectLst/>
                        </a:rPr>
                        <a:t>Бастапкы</a:t>
                      </a:r>
                      <a:r>
                        <a:rPr lang="ru-RU" sz="1200" dirty="0">
                          <a:effectLst/>
                        </a:rPr>
                        <a:t> </a:t>
                      </a:r>
                      <a:r>
                        <a:rPr lang="ru-RU" sz="1200" dirty="0" err="1">
                          <a:effectLst/>
                        </a:rPr>
                        <a:t>есепті</a:t>
                      </a:r>
                      <a:r>
                        <a:rPr lang="ru-RU" sz="1200" dirty="0">
                          <a:effectLst/>
                        </a:rPr>
                        <a:t>, </a:t>
                      </a:r>
                      <a:r>
                        <a:rPr lang="ru-RU" sz="1200" dirty="0" err="1">
                          <a:effectLst/>
                        </a:rPr>
                        <a:t>бухгалтерлік</a:t>
                      </a:r>
                      <a:r>
                        <a:rPr lang="ru-RU" sz="1200" dirty="0">
                          <a:effectLst/>
                        </a:rPr>
                        <a:t> </a:t>
                      </a:r>
                      <a:r>
                        <a:rPr lang="ru-RU" sz="1200" dirty="0" err="1">
                          <a:effectLst/>
                        </a:rPr>
                        <a:t>регистрді</a:t>
                      </a:r>
                      <a:r>
                        <a:rPr lang="ru-RU" sz="1200" dirty="0">
                          <a:effectLst/>
                        </a:rPr>
                        <a:t> ж</a:t>
                      </a:r>
                      <a:r>
                        <a:rPr lang="kk-KZ" sz="1200" dirty="0">
                          <a:effectLst/>
                        </a:rPr>
                        <a:t>ә</a:t>
                      </a:r>
                      <a:r>
                        <a:rPr lang="ru-RU" sz="1200" dirty="0">
                          <a:effectLst/>
                        </a:rPr>
                        <a:t>не </a:t>
                      </a:r>
                      <a:r>
                        <a:rPr lang="ru-RU" sz="1200" dirty="0" err="1">
                          <a:effectLst/>
                        </a:rPr>
                        <a:t>корлардың</a:t>
                      </a:r>
                      <a:r>
                        <a:rPr lang="ru-RU" sz="1200" dirty="0">
                          <a:effectLst/>
                        </a:rPr>
                        <a:t> коз</a:t>
                      </a:r>
                      <a:r>
                        <a:rPr lang="kk-KZ" sz="1200" dirty="0">
                          <a:effectLst/>
                        </a:rPr>
                        <a:t>ғ</a:t>
                      </a:r>
                      <a:r>
                        <a:rPr lang="ru-RU" sz="1200" dirty="0" err="1">
                          <a:effectLst/>
                        </a:rPr>
                        <a:t>алысы</a:t>
                      </a:r>
                      <a:r>
                        <a:rPr lang="ru-RU" sz="1200" dirty="0">
                          <a:effectLst/>
                        </a:rPr>
                        <a:t> </a:t>
                      </a:r>
                      <a:r>
                        <a:rPr lang="ru-RU" sz="1200" dirty="0" err="1">
                          <a:effectLst/>
                        </a:rPr>
                        <a:t>туралы</a:t>
                      </a:r>
                      <a:r>
                        <a:rPr lang="ru-RU" sz="1200" dirty="0">
                          <a:effectLst/>
                        </a:rPr>
                        <a:t> </a:t>
                      </a:r>
                      <a:r>
                        <a:rPr lang="ru-RU" sz="1200" dirty="0" err="1">
                          <a:effectLst/>
                        </a:rPr>
                        <a:t>есеп</a:t>
                      </a:r>
                      <a:r>
                        <a:rPr lang="ru-RU" sz="1200" dirty="0">
                          <a:effectLst/>
                        </a:rPr>
                        <a:t> беру </a:t>
                      </a:r>
                      <a:r>
                        <a:rPr lang="ru-RU" sz="1200" dirty="0" err="1">
                          <a:effectLst/>
                        </a:rPr>
                        <a:t>жағдайын</a:t>
                      </a:r>
                      <a:r>
                        <a:rPr lang="ru-RU" sz="1200" dirty="0">
                          <a:effectLst/>
                        </a:rPr>
                        <a:t> </a:t>
                      </a:r>
                      <a:r>
                        <a:rPr lang="ru-RU" sz="1200" dirty="0" err="1">
                          <a:effectLst/>
                        </a:rPr>
                        <a:t>тексеру</a:t>
                      </a:r>
                      <a:endParaRPr lang="ru-RU" sz="1200" dirty="0">
                        <a:effectLst/>
                        <a:latin typeface="Times New Roman"/>
                        <a:ea typeface="Times New Roman"/>
                        <a:cs typeface="Times New Roman"/>
                      </a:endParaRPr>
                    </a:p>
                  </a:txBody>
                  <a:tcPr marL="15961" marR="15961" marT="0" marB="0" anchor="ctr"/>
                </a:tc>
                <a:tc>
                  <a:txBody>
                    <a:bodyPr/>
                    <a:lstStyle/>
                    <a:p>
                      <a:pPr>
                        <a:lnSpc>
                          <a:spcPct val="115000"/>
                        </a:lnSpc>
                        <a:spcAft>
                          <a:spcPts val="0"/>
                        </a:spcAft>
                      </a:pPr>
                      <a:r>
                        <a:rPr lang="ru-RU" sz="1200">
                          <a:effectLst/>
                        </a:rPr>
                        <a:t>қойма есебі карточкалары, кірістік ордерлер, материалды </a:t>
                      </a:r>
                      <a:r>
                        <a:rPr lang="kk-KZ" sz="1200">
                          <a:effectLst/>
                        </a:rPr>
                        <a:t>қ</a:t>
                      </a:r>
                      <a:r>
                        <a:rPr lang="ru-RU" sz="1200">
                          <a:effectLst/>
                        </a:rPr>
                        <a:t>абылдау туралы актілер, кем шығу, ТМҚ жоғалту туралы ж</a:t>
                      </a:r>
                      <a:r>
                        <a:rPr lang="kk-KZ" sz="1200">
                          <a:effectLst/>
                        </a:rPr>
                        <a:t>ә</a:t>
                      </a:r>
                      <a:r>
                        <a:rPr lang="ru-RU" sz="1200">
                          <a:effectLst/>
                        </a:rPr>
                        <a:t>не т.с.с. актілер</a:t>
                      </a:r>
                      <a:endParaRPr lang="ru-RU" sz="1200">
                        <a:effectLst/>
                        <a:latin typeface="Times New Roman"/>
                        <a:ea typeface="Times New Roman"/>
                        <a:cs typeface="Times New Roman"/>
                      </a:endParaRPr>
                    </a:p>
                  </a:txBody>
                  <a:tcPr marL="15961" marR="15961" marT="0" marB="0" anchor="ctr"/>
                </a:tc>
              </a:tr>
              <a:tr h="299574">
                <a:tc>
                  <a:txBody>
                    <a:bodyPr/>
                    <a:lstStyle/>
                    <a:p>
                      <a:pPr>
                        <a:lnSpc>
                          <a:spcPct val="115000"/>
                        </a:lnSpc>
                        <a:spcAft>
                          <a:spcPts val="0"/>
                        </a:spcAft>
                      </a:pPr>
                      <a:r>
                        <a:rPr lang="ru-RU" sz="1200">
                          <a:effectLst/>
                        </a:rPr>
                        <a:t>3  ТМҚ синтетикалык ж</a:t>
                      </a:r>
                      <a:r>
                        <a:rPr lang="kk-KZ" sz="1200">
                          <a:effectLst/>
                        </a:rPr>
                        <a:t>ә</a:t>
                      </a:r>
                      <a:r>
                        <a:rPr lang="ru-RU" sz="1200">
                          <a:effectLst/>
                        </a:rPr>
                        <a:t>не аналитикалық есебінің дұрысты</a:t>
                      </a:r>
                      <a:r>
                        <a:rPr lang="kk-KZ" sz="1200">
                          <a:effectLst/>
                        </a:rPr>
                        <a:t>ғ</a:t>
                      </a:r>
                      <a:r>
                        <a:rPr lang="ru-RU" sz="1200">
                          <a:effectLst/>
                        </a:rPr>
                        <a:t>ын тек­серу</a:t>
                      </a:r>
                      <a:endParaRPr lang="ru-RU" sz="1200">
                        <a:effectLst/>
                        <a:latin typeface="Times New Roman"/>
                        <a:ea typeface="Times New Roman"/>
                        <a:cs typeface="Times New Roman"/>
                      </a:endParaRPr>
                    </a:p>
                  </a:txBody>
                  <a:tcPr marL="15961" marR="15961" marT="0" marB="0" anchor="ctr"/>
                </a:tc>
                <a:tc>
                  <a:txBody>
                    <a:bodyPr/>
                    <a:lstStyle/>
                    <a:p>
                      <a:pPr>
                        <a:lnSpc>
                          <a:spcPct val="115000"/>
                        </a:lnSpc>
                        <a:spcAft>
                          <a:spcPts val="0"/>
                        </a:spcAft>
                      </a:pPr>
                      <a:r>
                        <a:rPr lang="ru-RU" sz="1200">
                          <a:effectLst/>
                        </a:rPr>
                        <a:t>Бас кітап, 6,7,10 журнал-ордерлер есеп регистрлері, шоттардың үлгі жоспары</a:t>
                      </a:r>
                      <a:endParaRPr lang="ru-RU" sz="1200">
                        <a:effectLst/>
                        <a:latin typeface="Times New Roman"/>
                        <a:ea typeface="Times New Roman"/>
                        <a:cs typeface="Times New Roman"/>
                      </a:endParaRPr>
                    </a:p>
                  </a:txBody>
                  <a:tcPr marL="15961" marR="15961" marT="0" marB="0" anchor="ctr"/>
                </a:tc>
              </a:tr>
              <a:tr h="194540">
                <a:tc>
                  <a:txBody>
                    <a:bodyPr/>
                    <a:lstStyle/>
                    <a:p>
                      <a:pPr>
                        <a:lnSpc>
                          <a:spcPct val="115000"/>
                        </a:lnSpc>
                        <a:spcAft>
                          <a:spcPts val="0"/>
                        </a:spcAft>
                      </a:pPr>
                      <a:r>
                        <a:rPr lang="ru-RU" sz="1200">
                          <a:effectLst/>
                        </a:rPr>
                        <a:t>4  Баланста</a:t>
                      </a:r>
                      <a:r>
                        <a:rPr lang="kk-KZ" sz="1200">
                          <a:effectLst/>
                        </a:rPr>
                        <a:t>ғ</a:t>
                      </a:r>
                      <a:r>
                        <a:rPr lang="ru-RU" sz="1200">
                          <a:effectLst/>
                        </a:rPr>
                        <a:t>ы ТМҚ бағалаудын дұрысты</a:t>
                      </a:r>
                      <a:r>
                        <a:rPr lang="kk-KZ" sz="1200">
                          <a:effectLst/>
                        </a:rPr>
                        <a:t>ғ</a:t>
                      </a:r>
                      <a:r>
                        <a:rPr lang="ru-RU" sz="1200">
                          <a:effectLst/>
                        </a:rPr>
                        <a:t>ын тексеру</a:t>
                      </a:r>
                      <a:endParaRPr lang="ru-RU" sz="1200">
                        <a:effectLst/>
                        <a:latin typeface="Times New Roman"/>
                        <a:ea typeface="Times New Roman"/>
                        <a:cs typeface="Times New Roman"/>
                      </a:endParaRPr>
                    </a:p>
                  </a:txBody>
                  <a:tcPr marL="15961" marR="15961" marT="0" marB="0" anchor="ctr"/>
                </a:tc>
                <a:tc>
                  <a:txBody>
                    <a:bodyPr/>
                    <a:lstStyle/>
                    <a:p>
                      <a:pPr>
                        <a:lnSpc>
                          <a:spcPct val="115000"/>
                        </a:lnSpc>
                        <a:spcAft>
                          <a:spcPts val="0"/>
                        </a:spcAft>
                      </a:pPr>
                      <a:r>
                        <a:rPr lang="ru-RU" sz="1200">
                          <a:effectLst/>
                        </a:rPr>
                        <a:t>, материалды</a:t>
                      </a:r>
                      <a:r>
                        <a:rPr lang="kk-KZ" sz="1200">
                          <a:effectLst/>
                        </a:rPr>
                        <a:t>қ </a:t>
                      </a:r>
                      <a:r>
                        <a:rPr lang="ru-RU" sz="1200">
                          <a:effectLst/>
                        </a:rPr>
                        <a:t>кұндылықтарды түгендеу актілері</a:t>
                      </a:r>
                      <a:endParaRPr lang="ru-RU" sz="1200">
                        <a:effectLst/>
                        <a:latin typeface="Times New Roman"/>
                        <a:ea typeface="Times New Roman"/>
                        <a:cs typeface="Times New Roman"/>
                      </a:endParaRPr>
                    </a:p>
                  </a:txBody>
                  <a:tcPr marL="15961" marR="15961" marT="0" marB="0" anchor="ctr"/>
                </a:tc>
              </a:tr>
              <a:tr h="388641">
                <a:tc>
                  <a:txBody>
                    <a:bodyPr/>
                    <a:lstStyle/>
                    <a:p>
                      <a:pPr>
                        <a:lnSpc>
                          <a:spcPct val="115000"/>
                        </a:lnSpc>
                        <a:spcAft>
                          <a:spcPts val="0"/>
                        </a:spcAft>
                      </a:pPr>
                      <a:r>
                        <a:rPr lang="ru-RU" sz="1200">
                          <a:effectLst/>
                        </a:rPr>
                        <a:t>5</a:t>
                      </a:r>
                      <a:r>
                        <a:rPr lang="kk-KZ" sz="1200">
                          <a:effectLst/>
                        </a:rPr>
                        <a:t>  </a:t>
                      </a:r>
                      <a:r>
                        <a:rPr lang="ru-RU" sz="1200">
                          <a:effectLst/>
                        </a:rPr>
                        <a:t>ТМҚ бар болуы мен са</a:t>
                      </a:r>
                      <a:r>
                        <a:rPr lang="kk-KZ" sz="1200">
                          <a:effectLst/>
                        </a:rPr>
                        <a:t>қ</a:t>
                      </a:r>
                      <a:r>
                        <a:rPr lang="ru-RU" sz="1200">
                          <a:effectLst/>
                        </a:rPr>
                        <a:t>талуын, оларды түгендеуді жүргізудің уа</a:t>
                      </a:r>
                      <a:r>
                        <a:rPr lang="kk-KZ" sz="1200">
                          <a:effectLst/>
                        </a:rPr>
                        <a:t>қ</a:t>
                      </a:r>
                      <a:r>
                        <a:rPr lang="ru-RU" sz="1200">
                          <a:effectLst/>
                        </a:rPr>
                        <a:t>тылығы мен дұрысты</a:t>
                      </a:r>
                      <a:r>
                        <a:rPr lang="kk-KZ" sz="1200">
                          <a:effectLst/>
                        </a:rPr>
                        <a:t>ғ</a:t>
                      </a:r>
                      <a:r>
                        <a:rPr lang="ru-RU" sz="1200">
                          <a:effectLst/>
                        </a:rPr>
                        <a:t>ын талдау</a:t>
                      </a:r>
                      <a:endParaRPr lang="ru-RU" sz="1200">
                        <a:effectLst/>
                        <a:latin typeface="Times New Roman"/>
                        <a:ea typeface="Times New Roman"/>
                        <a:cs typeface="Times New Roman"/>
                      </a:endParaRPr>
                    </a:p>
                  </a:txBody>
                  <a:tcPr marL="15961" marR="15961" marT="0" marB="0" anchor="ctr"/>
                </a:tc>
                <a:tc>
                  <a:txBody>
                    <a:bodyPr/>
                    <a:lstStyle/>
                    <a:p>
                      <a:pPr>
                        <a:lnSpc>
                          <a:spcPct val="115000"/>
                        </a:lnSpc>
                        <a:spcAft>
                          <a:spcPts val="0"/>
                        </a:spcAft>
                      </a:pPr>
                      <a:r>
                        <a:rPr lang="ru-RU" sz="1200" dirty="0" err="1">
                          <a:effectLst/>
                        </a:rPr>
                        <a:t>Материа</a:t>
                      </a:r>
                      <a:r>
                        <a:rPr lang="kk-KZ" sz="1200" dirty="0">
                          <a:effectLst/>
                        </a:rPr>
                        <a:t>л</a:t>
                      </a:r>
                      <a:r>
                        <a:rPr lang="ru-RU" sz="1200" dirty="0">
                          <a:effectLst/>
                        </a:rPr>
                        <a:t>дар</a:t>
                      </a:r>
                      <a:r>
                        <a:rPr lang="kk-KZ" sz="1200" dirty="0">
                          <a:effectLst/>
                        </a:rPr>
                        <a:t>ғ</a:t>
                      </a:r>
                      <a:r>
                        <a:rPr lang="ru-RU" sz="1200" dirty="0">
                          <a:effectLst/>
                        </a:rPr>
                        <a:t>а </a:t>
                      </a:r>
                      <a:r>
                        <a:rPr lang="ru-RU" sz="1200" dirty="0" err="1">
                          <a:effectLst/>
                        </a:rPr>
                        <a:t>жауапты</a:t>
                      </a:r>
                      <a:r>
                        <a:rPr lang="ru-RU" sz="1200" dirty="0">
                          <a:effectLst/>
                        </a:rPr>
                        <a:t> </a:t>
                      </a:r>
                      <a:r>
                        <a:rPr lang="ru-RU" sz="1200" dirty="0" err="1">
                          <a:effectLst/>
                        </a:rPr>
                        <a:t>адамдар</a:t>
                      </a:r>
                      <a:r>
                        <a:rPr lang="ru-RU" sz="1200" dirty="0">
                          <a:effectLst/>
                        </a:rPr>
                        <a:t> мен </a:t>
                      </a:r>
                      <a:r>
                        <a:rPr lang="ru-RU" sz="1200" dirty="0" err="1">
                          <a:effectLst/>
                        </a:rPr>
                        <a:t>шарттар</a:t>
                      </a:r>
                      <a:r>
                        <a:rPr lang="ru-RU" sz="1200" dirty="0">
                          <a:effectLst/>
                        </a:rPr>
                        <a:t>, </a:t>
                      </a:r>
                      <a:r>
                        <a:rPr lang="ru-RU" sz="1200" dirty="0" err="1">
                          <a:effectLst/>
                        </a:rPr>
                        <a:t>бастапқы</a:t>
                      </a:r>
                      <a:r>
                        <a:rPr lang="ru-RU" sz="1200" dirty="0">
                          <a:effectLst/>
                        </a:rPr>
                        <a:t> к</a:t>
                      </a:r>
                      <a:r>
                        <a:rPr lang="kk-KZ" sz="1200" dirty="0">
                          <a:effectLst/>
                        </a:rPr>
                        <a:t>ұ</a:t>
                      </a:r>
                      <a:r>
                        <a:rPr lang="ru-RU" sz="1200" dirty="0" err="1">
                          <a:effectLst/>
                        </a:rPr>
                        <a:t>жаттар</a:t>
                      </a:r>
                      <a:r>
                        <a:rPr lang="ru-RU" sz="1200" dirty="0">
                          <a:effectLst/>
                        </a:rPr>
                        <a:t>, </a:t>
                      </a:r>
                      <a:r>
                        <a:rPr lang="ru-RU" sz="1200" dirty="0" err="1">
                          <a:effectLst/>
                        </a:rPr>
                        <a:t>коймалы</a:t>
                      </a:r>
                      <a:r>
                        <a:rPr lang="kk-KZ" sz="1200" dirty="0">
                          <a:effectLst/>
                        </a:rPr>
                        <a:t>қ </a:t>
                      </a:r>
                      <a:r>
                        <a:rPr lang="ru-RU" sz="1200" dirty="0" err="1">
                          <a:effectLst/>
                        </a:rPr>
                        <a:t>есеп</a:t>
                      </a:r>
                      <a:r>
                        <a:rPr lang="ru-RU" sz="1200" dirty="0">
                          <a:effectLst/>
                        </a:rPr>
                        <a:t> </a:t>
                      </a:r>
                      <a:r>
                        <a:rPr lang="ru-RU" sz="1200" dirty="0" err="1">
                          <a:effectLst/>
                        </a:rPr>
                        <a:t>карточкалары</a:t>
                      </a:r>
                      <a:r>
                        <a:rPr lang="ru-RU" sz="1200" dirty="0">
                          <a:effectLst/>
                        </a:rPr>
                        <a:t>, </a:t>
                      </a:r>
                      <a:r>
                        <a:rPr lang="ru-RU" sz="1200" dirty="0" err="1">
                          <a:effectLst/>
                        </a:rPr>
                        <a:t>түгендеу</a:t>
                      </a:r>
                      <a:r>
                        <a:rPr lang="ru-RU" sz="1200" dirty="0">
                          <a:effectLst/>
                        </a:rPr>
                        <a:t> </a:t>
                      </a:r>
                      <a:r>
                        <a:rPr lang="ru-RU" sz="1200" dirty="0" err="1">
                          <a:effectLst/>
                        </a:rPr>
                        <a:t>актілері</a:t>
                      </a:r>
                      <a:endParaRPr lang="ru-RU" sz="1200" dirty="0">
                        <a:effectLst/>
                        <a:latin typeface="Times New Roman"/>
                        <a:ea typeface="Times New Roman"/>
                        <a:cs typeface="Times New Roman"/>
                      </a:endParaRPr>
                    </a:p>
                  </a:txBody>
                  <a:tcPr marL="15961" marR="15961" marT="0" marB="0" anchor="ctr"/>
                </a:tc>
              </a:tr>
              <a:tr h="299574">
                <a:tc>
                  <a:txBody>
                    <a:bodyPr/>
                    <a:lstStyle/>
                    <a:p>
                      <a:pPr>
                        <a:lnSpc>
                          <a:spcPct val="115000"/>
                        </a:lnSpc>
                        <a:spcAft>
                          <a:spcPts val="0"/>
                        </a:spcAft>
                      </a:pPr>
                      <a:r>
                        <a:rPr lang="ru-RU" sz="1200">
                          <a:effectLst/>
                        </a:rPr>
                        <a:t>6  Қойма шаруашылы</a:t>
                      </a:r>
                      <a:r>
                        <a:rPr lang="kk-KZ" sz="1200">
                          <a:effectLst/>
                        </a:rPr>
                        <a:t>ғ</a:t>
                      </a:r>
                      <a:r>
                        <a:rPr lang="ru-RU" sz="1200">
                          <a:effectLst/>
                        </a:rPr>
                        <a:t>ын ұйымдастырудың д</a:t>
                      </a:r>
                      <a:r>
                        <a:rPr lang="kk-KZ" sz="1200">
                          <a:effectLst/>
                        </a:rPr>
                        <a:t>ұ</a:t>
                      </a:r>
                      <a:r>
                        <a:rPr lang="ru-RU" sz="1200">
                          <a:effectLst/>
                        </a:rPr>
                        <a:t>рысты</a:t>
                      </a:r>
                      <a:r>
                        <a:rPr lang="kk-KZ" sz="1200">
                          <a:effectLst/>
                        </a:rPr>
                        <a:t>ғ</a:t>
                      </a:r>
                      <a:r>
                        <a:rPr lang="ru-RU" sz="1200">
                          <a:effectLst/>
                        </a:rPr>
                        <a:t>ын зерттеу</a:t>
                      </a:r>
                      <a:endParaRPr lang="ru-RU" sz="1200">
                        <a:effectLst/>
                        <a:latin typeface="Times New Roman"/>
                        <a:ea typeface="Times New Roman"/>
                        <a:cs typeface="Times New Roman"/>
                      </a:endParaRPr>
                    </a:p>
                  </a:txBody>
                  <a:tcPr marL="15961" marR="15961" marT="0" marB="0" anchor="ctr"/>
                </a:tc>
                <a:tc>
                  <a:txBody>
                    <a:bodyPr/>
                    <a:lstStyle/>
                    <a:p>
                      <a:pPr>
                        <a:lnSpc>
                          <a:spcPct val="115000"/>
                        </a:lnSpc>
                        <a:spcAft>
                          <a:spcPts val="0"/>
                        </a:spcAft>
                      </a:pPr>
                      <a:r>
                        <a:rPr lang="ru-RU" sz="1200" dirty="0" err="1">
                          <a:effectLst/>
                        </a:rPr>
                        <a:t>Техникалык</a:t>
                      </a:r>
                      <a:r>
                        <a:rPr lang="ru-RU" sz="1200" dirty="0">
                          <a:effectLst/>
                        </a:rPr>
                        <a:t> </a:t>
                      </a:r>
                      <a:r>
                        <a:rPr lang="ru-RU" sz="1200" dirty="0" err="1">
                          <a:effectLst/>
                        </a:rPr>
                        <a:t>кұжаттама</a:t>
                      </a:r>
                      <a:r>
                        <a:rPr lang="ru-RU" sz="1200" dirty="0">
                          <a:effectLst/>
                        </a:rPr>
                        <a:t>, </a:t>
                      </a:r>
                      <a:r>
                        <a:rPr lang="ru-RU" sz="1200" dirty="0" err="1">
                          <a:effectLst/>
                        </a:rPr>
                        <a:t>койма</a:t>
                      </a:r>
                      <a:r>
                        <a:rPr lang="ru-RU" sz="1200" dirty="0">
                          <a:effectLst/>
                        </a:rPr>
                        <a:t> </a:t>
                      </a:r>
                      <a:r>
                        <a:rPr lang="ru-RU" sz="1200" dirty="0" err="1">
                          <a:effectLst/>
                        </a:rPr>
                        <a:t>шаруашылы</a:t>
                      </a:r>
                      <a:r>
                        <a:rPr lang="kk-KZ" sz="1200" dirty="0">
                          <a:effectLst/>
                        </a:rPr>
                        <a:t>ғ</a:t>
                      </a:r>
                      <a:r>
                        <a:rPr lang="ru-RU" sz="1200" dirty="0" err="1">
                          <a:effectLst/>
                        </a:rPr>
                        <a:t>ын</a:t>
                      </a:r>
                      <a:r>
                        <a:rPr lang="ru-RU" sz="1200" dirty="0">
                          <a:effectLst/>
                        </a:rPr>
                        <a:t> </a:t>
                      </a:r>
                      <a:r>
                        <a:rPr lang="ru-RU" sz="1200" dirty="0" err="1">
                          <a:effectLst/>
                        </a:rPr>
                        <a:t>ұйымдастырудың</a:t>
                      </a:r>
                      <a:r>
                        <a:rPr lang="ru-RU" sz="1200" dirty="0">
                          <a:effectLst/>
                        </a:rPr>
                        <a:t> </a:t>
                      </a:r>
                      <a:r>
                        <a:rPr lang="ru-RU" sz="1200" dirty="0" err="1">
                          <a:effectLst/>
                        </a:rPr>
                        <a:t>стандарттары</a:t>
                      </a:r>
                      <a:r>
                        <a:rPr lang="ru-RU" sz="1200" dirty="0">
                          <a:effectLst/>
                        </a:rPr>
                        <a:t> мен </a:t>
                      </a:r>
                      <a:r>
                        <a:rPr lang="ru-RU" sz="1200" dirty="0" err="1">
                          <a:effectLst/>
                        </a:rPr>
                        <a:t>нормативтері</a:t>
                      </a:r>
                      <a:endParaRPr lang="ru-RU" sz="1200" dirty="0">
                        <a:effectLst/>
                        <a:latin typeface="Times New Roman"/>
                        <a:ea typeface="Times New Roman"/>
                        <a:cs typeface="Times New Roman"/>
                      </a:endParaRPr>
                    </a:p>
                  </a:txBody>
                  <a:tcPr marL="15961" marR="15961" marT="0" marB="0" anchor="ctr"/>
                </a:tc>
              </a:tr>
              <a:tr h="454229">
                <a:tc>
                  <a:txBody>
                    <a:bodyPr/>
                    <a:lstStyle/>
                    <a:p>
                      <a:pPr>
                        <a:lnSpc>
                          <a:spcPct val="115000"/>
                        </a:lnSpc>
                        <a:spcAft>
                          <a:spcPts val="0"/>
                        </a:spcAft>
                      </a:pPr>
                      <a:r>
                        <a:rPr lang="ru-RU" sz="1200">
                          <a:effectLst/>
                        </a:rPr>
                        <a:t>7  Қойма есебін, ТМҚ </a:t>
                      </a:r>
                      <a:r>
                        <a:rPr lang="kk-KZ" sz="1200">
                          <a:effectLst/>
                        </a:rPr>
                        <a:t>қ</a:t>
                      </a:r>
                      <a:r>
                        <a:rPr lang="ru-RU" sz="1200">
                          <a:effectLst/>
                        </a:rPr>
                        <a:t>оз</a:t>
                      </a:r>
                      <a:r>
                        <a:rPr lang="kk-KZ" sz="1200">
                          <a:effectLst/>
                        </a:rPr>
                        <a:t>ғ</a:t>
                      </a:r>
                      <a:r>
                        <a:rPr lang="ru-RU" sz="1200">
                          <a:effectLst/>
                        </a:rPr>
                        <a:t>алысы бойынша бастап</a:t>
                      </a:r>
                      <a:r>
                        <a:rPr lang="kk-KZ" sz="1200">
                          <a:effectLst/>
                        </a:rPr>
                        <a:t>қ</a:t>
                      </a:r>
                      <a:r>
                        <a:rPr lang="ru-RU" sz="1200">
                          <a:effectLst/>
                        </a:rPr>
                        <a:t>ы </a:t>
                      </a:r>
                      <a:r>
                        <a:rPr lang="kk-KZ" sz="1200">
                          <a:effectLst/>
                        </a:rPr>
                        <a:t>қ</a:t>
                      </a:r>
                      <a:r>
                        <a:rPr lang="ru-RU" sz="1200">
                          <a:effectLst/>
                        </a:rPr>
                        <a:t>ұжаттарды ресімдеудің д</a:t>
                      </a:r>
                      <a:r>
                        <a:rPr lang="kk-KZ" sz="1200">
                          <a:effectLst/>
                        </a:rPr>
                        <a:t>ұ</a:t>
                      </a:r>
                      <a:r>
                        <a:rPr lang="ru-RU" sz="1200">
                          <a:effectLst/>
                        </a:rPr>
                        <a:t>рысты</a:t>
                      </a:r>
                      <a:r>
                        <a:rPr lang="kk-KZ" sz="1200">
                          <a:effectLst/>
                        </a:rPr>
                        <a:t>ғ</a:t>
                      </a:r>
                      <a:r>
                        <a:rPr lang="ru-RU" sz="1200">
                          <a:effectLst/>
                        </a:rPr>
                        <a:t>ын тексеру</a:t>
                      </a:r>
                      <a:endParaRPr lang="ru-RU" sz="1200">
                        <a:effectLst/>
                        <a:latin typeface="Times New Roman"/>
                        <a:ea typeface="Times New Roman"/>
                        <a:cs typeface="Times New Roman"/>
                      </a:endParaRPr>
                    </a:p>
                  </a:txBody>
                  <a:tcPr marL="15961" marR="15961" marT="0" marB="0" anchor="ctr"/>
                </a:tc>
                <a:tc>
                  <a:txBody>
                    <a:bodyPr/>
                    <a:lstStyle/>
                    <a:p>
                      <a:pPr>
                        <a:lnSpc>
                          <a:spcPct val="115000"/>
                        </a:lnSpc>
                        <a:spcAft>
                          <a:spcPts val="0"/>
                        </a:spcAft>
                      </a:pPr>
                      <a:r>
                        <a:rPr lang="ru-RU" sz="1200">
                          <a:effectLst/>
                        </a:rPr>
                        <a:t>Бастапқы қ</a:t>
                      </a:r>
                      <a:r>
                        <a:rPr lang="kk-KZ" sz="1200">
                          <a:effectLst/>
                        </a:rPr>
                        <a:t>ұ</a:t>
                      </a:r>
                      <a:r>
                        <a:rPr lang="ru-RU" sz="1200">
                          <a:effectLst/>
                        </a:rPr>
                        <a:t>жаттар, койма есебінің карточкалары, материалдардың </a:t>
                      </a:r>
                      <a:r>
                        <a:rPr lang="kk-KZ" sz="1200">
                          <a:effectLst/>
                        </a:rPr>
                        <a:t>қ</a:t>
                      </a:r>
                      <a:r>
                        <a:rPr lang="ru-RU" sz="1200">
                          <a:effectLst/>
                        </a:rPr>
                        <a:t>оз</a:t>
                      </a:r>
                      <a:r>
                        <a:rPr lang="kk-KZ" sz="1200">
                          <a:effectLst/>
                        </a:rPr>
                        <a:t>ғ</a:t>
                      </a:r>
                      <a:r>
                        <a:rPr lang="ru-RU" sz="1200">
                          <a:effectLst/>
                        </a:rPr>
                        <a:t>алыс есебі бойынша тізімдеме (ведомость)</a:t>
                      </a:r>
                      <a:endParaRPr lang="ru-RU" sz="1200">
                        <a:effectLst/>
                        <a:latin typeface="Times New Roman"/>
                        <a:ea typeface="Times New Roman"/>
                        <a:cs typeface="Times New Roman"/>
                      </a:endParaRPr>
                    </a:p>
                  </a:txBody>
                  <a:tcPr marL="15961" marR="15961" marT="0" marB="0" anchor="ctr"/>
                </a:tc>
              </a:tr>
              <a:tr h="411529">
                <a:tc>
                  <a:txBody>
                    <a:bodyPr/>
                    <a:lstStyle/>
                    <a:p>
                      <a:pPr>
                        <a:lnSpc>
                          <a:spcPct val="115000"/>
                        </a:lnSpc>
                        <a:spcAft>
                          <a:spcPts val="0"/>
                        </a:spcAft>
                      </a:pPr>
                      <a:r>
                        <a:rPr lang="ru-RU" sz="1200">
                          <a:effectLst/>
                        </a:rPr>
                        <a:t>8  Кәсіпорынның өндірістік </a:t>
                      </a:r>
                      <a:r>
                        <a:rPr lang="kk-KZ" sz="1200">
                          <a:effectLst/>
                        </a:rPr>
                        <a:t>қ</a:t>
                      </a:r>
                      <a:r>
                        <a:rPr lang="ru-RU" sz="1200">
                          <a:effectLst/>
                        </a:rPr>
                        <a:t>орлармен соң</a:t>
                      </a:r>
                      <a:r>
                        <a:rPr lang="kk-KZ" sz="1200">
                          <a:effectLst/>
                        </a:rPr>
                        <a:t>ғ</a:t>
                      </a:r>
                      <a:r>
                        <a:rPr lang="ru-RU" sz="1200">
                          <a:effectLst/>
                        </a:rPr>
                        <a:t>ы есеп беру күндерінің қамтамасыз етілуін бағалау</a:t>
                      </a:r>
                      <a:endParaRPr lang="ru-RU" sz="1200">
                        <a:effectLst/>
                        <a:latin typeface="Times New Roman"/>
                        <a:ea typeface="Times New Roman"/>
                        <a:cs typeface="Times New Roman"/>
                      </a:endParaRPr>
                    </a:p>
                  </a:txBody>
                  <a:tcPr marL="15961" marR="15961" marT="0" marB="0" anchor="ctr"/>
                </a:tc>
                <a:tc>
                  <a:txBody>
                    <a:bodyPr/>
                    <a:lstStyle/>
                    <a:p>
                      <a:pPr>
                        <a:lnSpc>
                          <a:spcPct val="115000"/>
                        </a:lnSpc>
                        <a:spcAft>
                          <a:spcPts val="0"/>
                        </a:spcAft>
                      </a:pPr>
                      <a:r>
                        <a:rPr lang="ru-RU" sz="1200">
                          <a:effectLst/>
                        </a:rPr>
                        <a:t>Стандарттар, нормалар мен нормативтер, техникалы</a:t>
                      </a:r>
                      <a:r>
                        <a:rPr lang="kk-KZ" sz="1200">
                          <a:effectLst/>
                        </a:rPr>
                        <a:t>қ </a:t>
                      </a:r>
                      <a:r>
                        <a:rPr lang="ru-RU" sz="1200">
                          <a:effectLst/>
                        </a:rPr>
                        <a:t>шарттар, есеп айырысу, бастап</a:t>
                      </a:r>
                      <a:r>
                        <a:rPr lang="kk-KZ" sz="1200">
                          <a:effectLst/>
                        </a:rPr>
                        <a:t>қ</a:t>
                      </a:r>
                      <a:r>
                        <a:rPr lang="ru-RU" sz="1200">
                          <a:effectLst/>
                        </a:rPr>
                        <a:t>ы ж</a:t>
                      </a:r>
                      <a:r>
                        <a:rPr lang="kk-KZ" sz="1200">
                          <a:effectLst/>
                        </a:rPr>
                        <a:t>ә</a:t>
                      </a:r>
                      <a:r>
                        <a:rPr lang="ru-RU" sz="1200">
                          <a:effectLst/>
                        </a:rPr>
                        <a:t>не </a:t>
                      </a:r>
                      <a:r>
                        <a:rPr lang="kk-KZ" sz="1200">
                          <a:effectLst/>
                        </a:rPr>
                        <a:t>қ</a:t>
                      </a:r>
                      <a:r>
                        <a:rPr lang="ru-RU" sz="1200">
                          <a:effectLst/>
                        </a:rPr>
                        <a:t>ұрама</a:t>
                      </a:r>
                      <a:r>
                        <a:rPr lang="kk-KZ" sz="1200">
                          <a:effectLst/>
                        </a:rPr>
                        <a:t> қ</a:t>
                      </a:r>
                      <a:r>
                        <a:rPr lang="ru-RU" sz="1200">
                          <a:effectLst/>
                        </a:rPr>
                        <a:t>ұжаттар</a:t>
                      </a:r>
                      <a:endParaRPr lang="ru-RU" sz="1200">
                        <a:effectLst/>
                        <a:latin typeface="Times New Roman"/>
                        <a:ea typeface="Times New Roman"/>
                        <a:cs typeface="Times New Roman"/>
                      </a:endParaRPr>
                    </a:p>
                  </a:txBody>
                  <a:tcPr marL="15961" marR="15961" marT="0" marB="0" anchor="ctr"/>
                </a:tc>
              </a:tr>
              <a:tr h="454229">
                <a:tc>
                  <a:txBody>
                    <a:bodyPr/>
                    <a:lstStyle/>
                    <a:p>
                      <a:pPr>
                        <a:lnSpc>
                          <a:spcPct val="115000"/>
                        </a:lnSpc>
                        <a:spcAft>
                          <a:spcPts val="0"/>
                        </a:spcAft>
                      </a:pPr>
                      <a:r>
                        <a:rPr lang="ru-RU" sz="1200">
                          <a:effectLst/>
                        </a:rPr>
                        <a:t>9</a:t>
                      </a:r>
                      <a:r>
                        <a:rPr lang="kk-KZ" sz="1200">
                          <a:effectLst/>
                        </a:rPr>
                        <a:t>  </a:t>
                      </a:r>
                      <a:r>
                        <a:rPr lang="ru-RU" sz="1200">
                          <a:effectLst/>
                        </a:rPr>
                        <a:t>Түскен материа</a:t>
                      </a:r>
                      <a:r>
                        <a:rPr lang="kk-KZ" sz="1200">
                          <a:effectLst/>
                        </a:rPr>
                        <a:t>л</a:t>
                      </a:r>
                      <a:r>
                        <a:rPr lang="ru-RU" sz="1200">
                          <a:effectLst/>
                        </a:rPr>
                        <a:t>дарды кіріске алудың толықты</a:t>
                      </a:r>
                      <a:r>
                        <a:rPr lang="kk-KZ" sz="1200">
                          <a:effectLst/>
                        </a:rPr>
                        <a:t>ғ</a:t>
                      </a:r>
                      <a:r>
                        <a:rPr lang="ru-RU" sz="1200">
                          <a:effectLst/>
                        </a:rPr>
                        <a:t>ы мен ұза</a:t>
                      </a:r>
                      <a:r>
                        <a:rPr lang="kk-KZ" sz="1200">
                          <a:effectLst/>
                        </a:rPr>
                        <a:t>қ</a:t>
                      </a:r>
                      <a:r>
                        <a:rPr lang="ru-RU" sz="1200">
                          <a:effectLst/>
                        </a:rPr>
                        <a:t>тылығын тексеру</a:t>
                      </a:r>
                      <a:endParaRPr lang="ru-RU" sz="1200">
                        <a:effectLst/>
                        <a:latin typeface="Times New Roman"/>
                        <a:ea typeface="Times New Roman"/>
                        <a:cs typeface="Times New Roman"/>
                      </a:endParaRPr>
                    </a:p>
                  </a:txBody>
                  <a:tcPr marL="15961" marR="15961" marT="0" marB="0"/>
                </a:tc>
                <a:tc>
                  <a:txBody>
                    <a:bodyPr/>
                    <a:lstStyle/>
                    <a:p>
                      <a:pPr>
                        <a:lnSpc>
                          <a:spcPct val="115000"/>
                        </a:lnSpc>
                        <a:spcAft>
                          <a:spcPts val="0"/>
                        </a:spcAft>
                      </a:pPr>
                      <a:r>
                        <a:rPr lang="ru-RU" sz="1200">
                          <a:effectLst/>
                        </a:rPr>
                        <a:t>Бастапкы кұжаттар (</a:t>
                      </a:r>
                      <a:r>
                        <a:rPr lang="kk-KZ" sz="1200">
                          <a:effectLst/>
                        </a:rPr>
                        <a:t>қ</a:t>
                      </a:r>
                      <a:r>
                        <a:rPr lang="ru-RU" sz="1200">
                          <a:effectLst/>
                        </a:rPr>
                        <a:t>абылдау, коммерциялык актілер, жүк</a:t>
                      </a:r>
                      <a:r>
                        <a:rPr lang="kk-KZ" sz="1200">
                          <a:effectLst/>
                        </a:rPr>
                        <a:t>құ</a:t>
                      </a:r>
                      <a:r>
                        <a:rPr lang="ru-RU" sz="1200">
                          <a:effectLst/>
                        </a:rPr>
                        <a:t>жаттар, төлем тапсырмалары), шот-</a:t>
                      </a:r>
                      <a:r>
                        <a:rPr lang="kk-KZ" sz="1200">
                          <a:effectLst/>
                        </a:rPr>
                        <a:t>ф</a:t>
                      </a:r>
                      <a:r>
                        <a:rPr lang="ru-RU" sz="1200">
                          <a:effectLst/>
                        </a:rPr>
                        <a:t>актуралар, кірістік ордерлер ж</a:t>
                      </a:r>
                      <a:r>
                        <a:rPr lang="kk-KZ" sz="1200">
                          <a:effectLst/>
                        </a:rPr>
                        <a:t>ә</a:t>
                      </a:r>
                      <a:r>
                        <a:rPr lang="ru-RU" sz="1200">
                          <a:effectLst/>
                        </a:rPr>
                        <a:t>не т.с.с.</a:t>
                      </a:r>
                      <a:endParaRPr lang="ru-RU" sz="1200">
                        <a:effectLst/>
                        <a:latin typeface="Times New Roman"/>
                        <a:ea typeface="Times New Roman"/>
                        <a:cs typeface="Times New Roman"/>
                      </a:endParaRPr>
                    </a:p>
                  </a:txBody>
                  <a:tcPr marL="15961" marR="15961" marT="0" marB="0"/>
                </a:tc>
              </a:tr>
              <a:tr h="608883">
                <a:tc>
                  <a:txBody>
                    <a:bodyPr/>
                    <a:lstStyle/>
                    <a:p>
                      <a:pPr>
                        <a:lnSpc>
                          <a:spcPct val="115000"/>
                        </a:lnSpc>
                        <a:spcAft>
                          <a:spcPts val="0"/>
                        </a:spcAft>
                      </a:pPr>
                      <a:r>
                        <a:rPr lang="kk-KZ" sz="1200">
                          <a:effectLst/>
                        </a:rPr>
                        <a:t>10  Өніммен жабдықтау, жұмыс пен кызметті орындау жөніндегі шарттардың сақталуын бақылау (қадағалау)</a:t>
                      </a:r>
                      <a:endParaRPr lang="ru-RU" sz="1200">
                        <a:effectLst/>
                        <a:latin typeface="Times New Roman"/>
                        <a:ea typeface="Times New Roman"/>
                        <a:cs typeface="Times New Roman"/>
                      </a:endParaRPr>
                    </a:p>
                  </a:txBody>
                  <a:tcPr marL="15961" marR="15961" marT="0" marB="0"/>
                </a:tc>
                <a:tc>
                  <a:txBody>
                    <a:bodyPr/>
                    <a:lstStyle/>
                    <a:p>
                      <a:pPr>
                        <a:lnSpc>
                          <a:spcPct val="115000"/>
                        </a:lnSpc>
                        <a:spcAft>
                          <a:spcPts val="0"/>
                        </a:spcAft>
                      </a:pPr>
                      <a:r>
                        <a:rPr lang="kk-KZ" sz="1200">
                          <a:effectLst/>
                        </a:rPr>
                        <a:t>Қойма есебінің карточкалары, материалдар есебі тізімдемесі (ведомосі), 6 журнал-ордер, Бас кітап, шарттар, нарядтар, сертификаттар, шот-фактуралар және т.с.с.</a:t>
                      </a:r>
                      <a:endParaRPr lang="ru-RU" sz="1200">
                        <a:effectLst/>
                        <a:latin typeface="Times New Roman"/>
                        <a:ea typeface="Times New Roman"/>
                        <a:cs typeface="Times New Roman"/>
                      </a:endParaRPr>
                    </a:p>
                  </a:txBody>
                  <a:tcPr marL="15961" marR="15961" marT="0" marB="0"/>
                </a:tc>
              </a:tr>
              <a:tr h="608883">
                <a:tc>
                  <a:txBody>
                    <a:bodyPr/>
                    <a:lstStyle/>
                    <a:p>
                      <a:pPr>
                        <a:lnSpc>
                          <a:spcPct val="115000"/>
                        </a:lnSpc>
                        <a:spcAft>
                          <a:spcPts val="0"/>
                        </a:spcAft>
                      </a:pPr>
                      <a:r>
                        <a:rPr lang="kk-KZ" sz="1200">
                          <a:effectLst/>
                        </a:rPr>
                        <a:t>11  ТМҚ-ны өндіріске босату жөніндегі операциялардың негізділігі мен оларды шоттарда көрсетудің дұрыстығын талдау</a:t>
                      </a:r>
                      <a:endParaRPr lang="ru-RU" sz="1200">
                        <a:effectLst/>
                        <a:latin typeface="Times New Roman"/>
                        <a:ea typeface="Times New Roman"/>
                        <a:cs typeface="Times New Roman"/>
                      </a:endParaRPr>
                    </a:p>
                  </a:txBody>
                  <a:tcPr marL="15961" marR="15961" marT="0" marB="0"/>
                </a:tc>
                <a:tc>
                  <a:txBody>
                    <a:bodyPr/>
                    <a:lstStyle/>
                    <a:p>
                      <a:pPr>
                        <a:lnSpc>
                          <a:spcPct val="115000"/>
                        </a:lnSpc>
                        <a:spcAft>
                          <a:spcPts val="0"/>
                        </a:spcAft>
                      </a:pPr>
                      <a:r>
                        <a:rPr lang="kk-KZ" sz="1200">
                          <a:effectLst/>
                        </a:rPr>
                        <a:t>Бастапкы құжаттар (лимиттік-заборлық (алу) карталары, талаптар, жүкқұжаттар), материалдар қозғалысы есебі бойынша тізімдеме (ведомость) 10 журнал-ордер, Бас кітап</a:t>
                      </a:r>
                      <a:endParaRPr lang="ru-RU" sz="1200">
                        <a:effectLst/>
                        <a:latin typeface="Times New Roman"/>
                        <a:ea typeface="Times New Roman"/>
                        <a:cs typeface="Times New Roman"/>
                      </a:endParaRPr>
                    </a:p>
                  </a:txBody>
                  <a:tcPr marL="15961" marR="15961" marT="0" marB="0"/>
                </a:tc>
              </a:tr>
              <a:tr h="304135">
                <a:tc>
                  <a:txBody>
                    <a:bodyPr/>
                    <a:lstStyle/>
                    <a:p>
                      <a:pPr>
                        <a:lnSpc>
                          <a:spcPct val="115000"/>
                        </a:lnSpc>
                        <a:spcAft>
                          <a:spcPts val="0"/>
                        </a:spcAft>
                      </a:pPr>
                      <a:r>
                        <a:rPr lang="kk-KZ" sz="1200">
                          <a:effectLst/>
                        </a:rPr>
                        <a:t>12  ТМҚ бағалау тәсілдерін таңдаудың дұрыстығын анықтау</a:t>
                      </a:r>
                      <a:endParaRPr lang="ru-RU" sz="1200">
                        <a:effectLst/>
                        <a:latin typeface="Times New Roman"/>
                        <a:ea typeface="Times New Roman"/>
                        <a:cs typeface="Times New Roman"/>
                      </a:endParaRPr>
                    </a:p>
                  </a:txBody>
                  <a:tcPr marL="15961" marR="15961" marT="0" marB="0"/>
                </a:tc>
                <a:tc>
                  <a:txBody>
                    <a:bodyPr/>
                    <a:lstStyle/>
                    <a:p>
                      <a:pPr>
                        <a:lnSpc>
                          <a:spcPct val="115000"/>
                        </a:lnSpc>
                        <a:spcAft>
                          <a:spcPts val="0"/>
                        </a:spcAft>
                      </a:pPr>
                      <a:r>
                        <a:rPr lang="kk-KZ" sz="1200">
                          <a:effectLst/>
                        </a:rPr>
                        <a:t>Есеп саясаты жөніндегі материалдардың қозғалыс есебі бойынша тізімдеме (ведомость), 6,10 журнал-ордерлер</a:t>
                      </a:r>
                      <a:endParaRPr lang="ru-RU" sz="1200">
                        <a:effectLst/>
                        <a:latin typeface="Times New Roman"/>
                        <a:ea typeface="Times New Roman"/>
                        <a:cs typeface="Times New Roman"/>
                      </a:endParaRPr>
                    </a:p>
                  </a:txBody>
                  <a:tcPr marL="15961" marR="15961" marT="0" marB="0"/>
                </a:tc>
              </a:tr>
              <a:tr h="299574">
                <a:tc>
                  <a:txBody>
                    <a:bodyPr/>
                    <a:lstStyle/>
                    <a:p>
                      <a:pPr>
                        <a:lnSpc>
                          <a:spcPct val="115000"/>
                        </a:lnSpc>
                        <a:spcAft>
                          <a:spcPts val="0"/>
                        </a:spcAft>
                      </a:pPr>
                      <a:r>
                        <a:rPr lang="kk-KZ" sz="1200">
                          <a:effectLst/>
                        </a:rPr>
                        <a:t>13  Қорлардың козғалысын ішкі бақылау жағдайын тексеру</a:t>
                      </a:r>
                      <a:endParaRPr lang="ru-RU" sz="1200">
                        <a:effectLst/>
                        <a:latin typeface="Times New Roman"/>
                        <a:ea typeface="Times New Roman"/>
                        <a:cs typeface="Times New Roman"/>
                      </a:endParaRPr>
                    </a:p>
                  </a:txBody>
                  <a:tcPr marL="15961" marR="15961" marT="0" marB="0"/>
                </a:tc>
                <a:tc>
                  <a:txBody>
                    <a:bodyPr/>
                    <a:lstStyle/>
                    <a:p>
                      <a:pPr>
                        <a:lnSpc>
                          <a:spcPct val="115000"/>
                        </a:lnSpc>
                        <a:spcAft>
                          <a:spcPts val="0"/>
                        </a:spcAft>
                      </a:pPr>
                      <a:r>
                        <a:rPr lang="kk-KZ" sz="1200">
                          <a:effectLst/>
                        </a:rPr>
                        <a:t>Ішкі тәртіп, қызметтік нұсқаулар </a:t>
                      </a:r>
                      <a:endParaRPr lang="ru-RU" sz="1200">
                        <a:effectLst/>
                        <a:latin typeface="Times New Roman"/>
                        <a:ea typeface="Times New Roman"/>
                        <a:cs typeface="Times New Roman"/>
                      </a:endParaRPr>
                    </a:p>
                  </a:txBody>
                  <a:tcPr marL="15961" marR="15961" marT="0" marB="0"/>
                </a:tc>
              </a:tr>
              <a:tr h="454229">
                <a:tc>
                  <a:txBody>
                    <a:bodyPr/>
                    <a:lstStyle/>
                    <a:p>
                      <a:pPr>
                        <a:lnSpc>
                          <a:spcPct val="115000"/>
                        </a:lnSpc>
                        <a:spcAft>
                          <a:spcPts val="0"/>
                        </a:spcAft>
                      </a:pPr>
                      <a:r>
                        <a:rPr lang="kk-KZ" sz="1200" dirty="0">
                          <a:effectLst/>
                        </a:rPr>
                        <a:t>14 Басқа жақтағы тыскары ұйымдарға ТМҚ өткізу мен кайта өңдеуге беруге байланысты операциялар бойынша бухгалтерлік жазбалардың дұрысытығын тексеру</a:t>
                      </a:r>
                      <a:endParaRPr lang="ru-RU" sz="1200" dirty="0">
                        <a:effectLst/>
                        <a:latin typeface="Times New Roman"/>
                        <a:ea typeface="Times New Roman"/>
                        <a:cs typeface="Times New Roman"/>
                      </a:endParaRPr>
                    </a:p>
                  </a:txBody>
                  <a:tcPr marL="15961" marR="15961" marT="0" marB="0"/>
                </a:tc>
                <a:tc>
                  <a:txBody>
                    <a:bodyPr/>
                    <a:lstStyle/>
                    <a:p>
                      <a:pPr>
                        <a:lnSpc>
                          <a:spcPct val="115000"/>
                        </a:lnSpc>
                        <a:spcAft>
                          <a:spcPts val="0"/>
                        </a:spcAft>
                      </a:pPr>
                      <a:r>
                        <a:rPr lang="kk-KZ" sz="1200" dirty="0">
                          <a:effectLst/>
                        </a:rPr>
                        <a:t>Шарттар, калькуляциялар, сенімхаттар, тауарлык-көліктік жүккұжаттар, қабылдау туралы акт. </a:t>
                      </a:r>
                      <a:r>
                        <a:rPr lang="ru-RU" sz="1200" dirty="0" err="1">
                          <a:effectLst/>
                        </a:rPr>
                        <a:t>Кірістік</a:t>
                      </a:r>
                      <a:r>
                        <a:rPr lang="ru-RU" sz="1200" dirty="0">
                          <a:effectLst/>
                        </a:rPr>
                        <a:t> </a:t>
                      </a:r>
                      <a:r>
                        <a:rPr lang="ru-RU" sz="1200" dirty="0" err="1">
                          <a:effectLst/>
                        </a:rPr>
                        <a:t>ордер­лер</a:t>
                      </a:r>
                      <a:r>
                        <a:rPr lang="ru-RU" sz="1200" dirty="0">
                          <a:effectLst/>
                        </a:rPr>
                        <a:t> ж</a:t>
                      </a:r>
                      <a:r>
                        <a:rPr lang="kk-KZ" sz="1200" dirty="0">
                          <a:effectLst/>
                        </a:rPr>
                        <a:t>ә</a:t>
                      </a:r>
                      <a:r>
                        <a:rPr lang="ru-RU" sz="1200" dirty="0">
                          <a:effectLst/>
                        </a:rPr>
                        <a:t>не </a:t>
                      </a:r>
                      <a:r>
                        <a:rPr lang="ru-RU" sz="1200" dirty="0" err="1">
                          <a:effectLst/>
                        </a:rPr>
                        <a:t>т.б</a:t>
                      </a:r>
                      <a:r>
                        <a:rPr lang="ru-RU" sz="1200" dirty="0">
                          <a:effectLst/>
                        </a:rPr>
                        <a:t>. </a:t>
                      </a:r>
                      <a:r>
                        <a:rPr lang="ru-RU" sz="1200" dirty="0" err="1">
                          <a:effectLst/>
                        </a:rPr>
                        <a:t>Шот</a:t>
                      </a:r>
                      <a:r>
                        <a:rPr lang="kk-KZ" sz="1200" dirty="0">
                          <a:effectLst/>
                        </a:rPr>
                        <a:t>тардың үлгілік корреспонденциясы</a:t>
                      </a:r>
                      <a:endParaRPr lang="ru-RU" sz="1200" dirty="0">
                        <a:effectLst/>
                        <a:latin typeface="Times New Roman"/>
                        <a:ea typeface="Times New Roman"/>
                        <a:cs typeface="Times New Roman"/>
                      </a:endParaRPr>
                    </a:p>
                  </a:txBody>
                  <a:tcPr marL="15961" marR="15961" marT="0" marB="0"/>
                </a:tc>
              </a:tr>
            </a:tbl>
          </a:graphicData>
        </a:graphic>
      </p:graphicFrame>
    </p:spTree>
    <p:extLst>
      <p:ext uri="{BB962C8B-B14F-4D97-AF65-F5344CB8AC3E}">
        <p14:creationId xmlns:p14="http://schemas.microsoft.com/office/powerpoint/2010/main" val="2726364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400" b="1" dirty="0" smtClean="0">
                <a:solidFill>
                  <a:srgbClr val="0070C0"/>
                </a:solidFill>
              </a:rPr>
              <a:t>Бақылау сұрақтары</a:t>
            </a:r>
            <a:endParaRPr lang="ru-RU" sz="2400" b="1" dirty="0">
              <a:solidFill>
                <a:srgbClr val="0070C0"/>
              </a:solidFill>
            </a:endParaRPr>
          </a:p>
        </p:txBody>
      </p:sp>
      <p:sp>
        <p:nvSpPr>
          <p:cNvPr id="3" name="Объект 2"/>
          <p:cNvSpPr>
            <a:spLocks noGrp="1"/>
          </p:cNvSpPr>
          <p:nvPr>
            <p:ph sz="quarter" idx="1"/>
          </p:nvPr>
        </p:nvSpPr>
        <p:spPr/>
        <p:txBody>
          <a:bodyPr>
            <a:normAutofit/>
          </a:bodyPr>
          <a:lstStyle/>
          <a:p>
            <a:pPr lvl="0"/>
            <a:r>
              <a:rPr lang="kk-KZ" sz="2400" dirty="0">
                <a:latin typeface="+mj-lt"/>
              </a:rPr>
              <a:t>2 ҚЕХС  «Қорлар</a:t>
            </a:r>
            <a:r>
              <a:rPr lang="kk-KZ" sz="2400" dirty="0" smtClean="0">
                <a:latin typeface="+mj-lt"/>
              </a:rPr>
              <a:t>» сипаттамасы </a:t>
            </a:r>
            <a:endParaRPr lang="ru-RU" sz="2400" dirty="0">
              <a:latin typeface="+mj-lt"/>
            </a:endParaRPr>
          </a:p>
          <a:p>
            <a:pPr lvl="0"/>
            <a:r>
              <a:rPr lang="kk-KZ" sz="2400" dirty="0" smtClean="0">
                <a:latin typeface="+mj-lt"/>
              </a:rPr>
              <a:t>Қорлардың жіктелуі</a:t>
            </a:r>
            <a:endParaRPr lang="ru-RU" sz="2400" dirty="0">
              <a:latin typeface="+mj-lt"/>
            </a:endParaRPr>
          </a:p>
          <a:p>
            <a:pPr lvl="0"/>
            <a:r>
              <a:rPr lang="kk-KZ" sz="2400" dirty="0">
                <a:latin typeface="+mj-lt"/>
              </a:rPr>
              <a:t>Материалдардың түсуін құжаттау және оның </a:t>
            </a:r>
            <a:r>
              <a:rPr lang="kk-KZ" sz="2400" dirty="0" smtClean="0">
                <a:latin typeface="+mj-lt"/>
              </a:rPr>
              <a:t>тәртібі</a:t>
            </a:r>
            <a:endParaRPr lang="ru-RU" sz="2400" dirty="0">
              <a:latin typeface="+mj-lt"/>
            </a:endParaRPr>
          </a:p>
          <a:p>
            <a:pPr lvl="0"/>
            <a:r>
              <a:rPr lang="kk-KZ" sz="2400" dirty="0" smtClean="0">
                <a:latin typeface="+mj-lt"/>
              </a:rPr>
              <a:t>Қорлар </a:t>
            </a:r>
            <a:r>
              <a:rPr lang="kk-KZ" sz="2400" dirty="0">
                <a:latin typeface="+mj-lt"/>
              </a:rPr>
              <a:t>қозғалысын </a:t>
            </a:r>
            <a:r>
              <a:rPr lang="kk-KZ" sz="2400" dirty="0" smtClean="0">
                <a:latin typeface="+mj-lt"/>
              </a:rPr>
              <a:t>құжаттау</a:t>
            </a:r>
            <a:endParaRPr lang="ru-RU" sz="2400" dirty="0">
              <a:latin typeface="+mj-lt"/>
            </a:endParaRPr>
          </a:p>
          <a:p>
            <a:pPr lvl="0"/>
            <a:r>
              <a:rPr lang="kk-KZ" sz="2400" dirty="0" smtClean="0">
                <a:latin typeface="+mj-lt"/>
              </a:rPr>
              <a:t>Қорларды  </a:t>
            </a:r>
            <a:r>
              <a:rPr lang="kk-KZ" sz="2400" dirty="0">
                <a:latin typeface="+mj-lt"/>
              </a:rPr>
              <a:t>бағалау </a:t>
            </a:r>
            <a:r>
              <a:rPr lang="kk-KZ" sz="2400" dirty="0" smtClean="0">
                <a:latin typeface="+mj-lt"/>
              </a:rPr>
              <a:t>әдістері</a:t>
            </a:r>
            <a:endParaRPr lang="ru-RU" sz="2400" dirty="0">
              <a:latin typeface="+mj-lt"/>
            </a:endParaRPr>
          </a:p>
          <a:p>
            <a:pPr lvl="0"/>
            <a:r>
              <a:rPr lang="ru-MO" sz="2400" dirty="0" err="1" smtClean="0">
                <a:latin typeface="+mj-lt"/>
              </a:rPr>
              <a:t>Қорларды</a:t>
            </a:r>
            <a:r>
              <a:rPr lang="ru-MO" sz="2400" dirty="0" smtClean="0">
                <a:latin typeface="+mj-lt"/>
              </a:rPr>
              <a:t> </a:t>
            </a:r>
            <a:r>
              <a:rPr lang="ru-MO" sz="2400" dirty="0" err="1" smtClean="0">
                <a:latin typeface="+mj-lt"/>
              </a:rPr>
              <a:t>түгендеу</a:t>
            </a:r>
            <a:endParaRPr lang="ru-MO" sz="2400" dirty="0" smtClean="0">
              <a:latin typeface="+mj-lt"/>
            </a:endParaRPr>
          </a:p>
          <a:p>
            <a:pPr lvl="0"/>
            <a:r>
              <a:rPr lang="ru-MO" sz="2400" dirty="0" err="1" smtClean="0">
                <a:latin typeface="+mj-lt"/>
              </a:rPr>
              <a:t>Қорларды</a:t>
            </a:r>
            <a:r>
              <a:rPr lang="ru-MO" sz="2400" dirty="0" smtClean="0">
                <a:latin typeface="+mj-lt"/>
              </a:rPr>
              <a:t> </a:t>
            </a:r>
            <a:r>
              <a:rPr lang="ru-MO" sz="2400" dirty="0" err="1" smtClean="0">
                <a:latin typeface="+mj-lt"/>
              </a:rPr>
              <a:t>тексеру</a:t>
            </a:r>
            <a:r>
              <a:rPr lang="ru-MO" sz="2400" dirty="0" smtClean="0">
                <a:latin typeface="+mj-lt"/>
              </a:rPr>
              <a:t> </a:t>
            </a:r>
            <a:r>
              <a:rPr lang="ru-MO" sz="2400" dirty="0" err="1" smtClean="0">
                <a:latin typeface="+mj-lt"/>
              </a:rPr>
              <a:t>процедуралары</a:t>
            </a:r>
            <a:endParaRPr lang="ru-RU" sz="2400" dirty="0">
              <a:latin typeface="+mj-lt"/>
            </a:endParaRPr>
          </a:p>
          <a:p>
            <a:endParaRPr lang="ru-RU" sz="2400" dirty="0">
              <a:latin typeface="+mj-lt"/>
            </a:endParaRPr>
          </a:p>
        </p:txBody>
      </p:sp>
    </p:spTree>
    <p:extLst>
      <p:ext uri="{BB962C8B-B14F-4D97-AF65-F5344CB8AC3E}">
        <p14:creationId xmlns:p14="http://schemas.microsoft.com/office/powerpoint/2010/main" val="3322210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67544" y="2564904"/>
            <a:ext cx="8229600" cy="1728192"/>
          </a:xfrm>
          <a:noFill/>
          <a:ln>
            <a:noFill/>
          </a:ln>
          <a:effectLst>
            <a:glow rad="2286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a:prstTxWarp prst="textArchUp">
              <a:avLst/>
            </a:prstTxWarp>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buNone/>
            </a:pPr>
            <a:endParaRPr lang="kk-KZ" sz="2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a:buNone/>
            </a:pPr>
            <a:r>
              <a:rPr lang="kk-KZ" sz="32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НАЗАРЛАРЫңЫЗҒА РАХМЕТ!!!</a:t>
            </a:r>
            <a:endParaRPr lang="ru-RU" sz="32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ачальная">
  <a:themeElements>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Начальная">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1991</TotalTime>
  <Words>1575</Words>
  <Application>Microsoft Office PowerPoint</Application>
  <PresentationFormat>Экран (4:3)</PresentationFormat>
  <Paragraphs>278</Paragraphs>
  <Slides>14</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14</vt:i4>
      </vt:variant>
    </vt:vector>
  </HeadingPairs>
  <TitlesOfParts>
    <vt:vector size="16" baseType="lpstr">
      <vt:lpstr>Начальная</vt:lpstr>
      <vt:lpstr>Picture</vt:lpstr>
      <vt:lpstr>8 дәріс тақырыбы: Қорлар аудиті</vt:lpstr>
      <vt:lpstr> 1 “Қорлар” 2 ҚЕХС-на сәйкес</vt:lpstr>
      <vt:lpstr>2 Қорлар  есебіннің міндеттері </vt:lpstr>
      <vt:lpstr>Материалдық құндылықтардың барлық түрлері 1300 бөлімшенің активті шоттарында жүргізіледі. </vt:lpstr>
      <vt:lpstr>Презентация PowerPoint</vt:lpstr>
      <vt:lpstr>Қорлардың аналитикалық есебі </vt:lpstr>
      <vt:lpstr>Қорлар  есебін ұйымдастыру </vt:lpstr>
      <vt:lpstr>Қорларды бағалау әдістері</vt:lpstr>
      <vt:lpstr>Презентация PowerPoint</vt:lpstr>
      <vt:lpstr>Қорларды бағалау тәсілдерін қолдану мысалы  </vt:lpstr>
      <vt:lpstr>Қорлардың аудиті</vt:lpstr>
      <vt:lpstr>Қорлардың  аудит  бағдарламасы </vt:lpstr>
      <vt:lpstr>Бақылау сұрақтары</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Құрылыс кәсіпорындарында бухгалтерлік есепті жетілдіру жолдары («Экра» ЖШС үлгісінде)</dc:title>
  <dc:creator>Гульжан</dc:creator>
  <cp:lastModifiedBy>ninja997@mail.ru</cp:lastModifiedBy>
  <cp:revision>183</cp:revision>
  <cp:lastPrinted>2018-05-27T20:17:01Z</cp:lastPrinted>
  <dcterms:created xsi:type="dcterms:W3CDTF">2015-04-13T04:13:10Z</dcterms:created>
  <dcterms:modified xsi:type="dcterms:W3CDTF">2020-04-06T19:31:25Z</dcterms:modified>
</cp:coreProperties>
</file>